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</p:sldIdLst>
  <p:sldSz cy="5143500" cx="9144000"/>
  <p:notesSz cx="6858000" cy="9144000"/>
  <p:embeddedFontLst>
    <p:embeddedFont>
      <p:font typeface="Roche Sans"/>
      <p:regular r:id="rId104"/>
      <p:bold r:id="rId105"/>
      <p:italic r:id="rId106"/>
      <p:boldItalic r:id="rId107"/>
    </p:embeddedFont>
    <p:embeddedFont>
      <p:font typeface="Roboto"/>
      <p:regular r:id="rId108"/>
      <p:bold r:id="rId109"/>
      <p:italic r:id="rId110"/>
      <p:boldItalic r:id="rId111"/>
    </p:embeddedFont>
    <p:embeddedFont>
      <p:font typeface="Caveat"/>
      <p:regular r:id="rId112"/>
      <p:bold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444694-EC3C-4DDE-B146-8244AA5675A5}">
  <a:tblStyle styleId="{88444694-EC3C-4DDE-B146-8244AA5675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cheSans-boldItalic.fntdata"/><Relationship Id="rId106" Type="http://schemas.openxmlformats.org/officeDocument/2006/relationships/font" Target="fonts/RocheSans-italic.fntdata"/><Relationship Id="rId105" Type="http://schemas.openxmlformats.org/officeDocument/2006/relationships/font" Target="fonts/RocheSans-bold.fntdata"/><Relationship Id="rId104" Type="http://schemas.openxmlformats.org/officeDocument/2006/relationships/font" Target="fonts/RocheSans-regular.fntdata"/><Relationship Id="rId109" Type="http://schemas.openxmlformats.org/officeDocument/2006/relationships/font" Target="fonts/Roboto-bold.fntdata"/><Relationship Id="rId108" Type="http://schemas.openxmlformats.org/officeDocument/2006/relationships/font" Target="fonts/Robot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3" Type="http://schemas.openxmlformats.org/officeDocument/2006/relationships/font" Target="fonts/Caveat-bold.fntdata"/><Relationship Id="rId112" Type="http://schemas.openxmlformats.org/officeDocument/2006/relationships/font" Target="fonts/Caveat-regular.fntdata"/><Relationship Id="rId111" Type="http://schemas.openxmlformats.org/officeDocument/2006/relationships/font" Target="fonts/Roboto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botwealth.com/a-vector-autoregression-trading-model/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320e6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320e6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0b8e9498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0b8e9498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Kurz gesagt: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geht um hochdimensionale Daten (#Features gross, #Beobachtungen klein)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neue Werkzeuge zur Vorhersage und zur Selektion von Featuren kennen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Viele Übungen in 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5f320e68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5f320e68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f320e68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f320e68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1e54bed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1e54bed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Sehr wichtig Basis für diesen Kurs ist die Multiple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bf5bea3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bf5bea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Diabetes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Graphik: schwacher Zusammenhang von BMI und Disease Progression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Lineare Regression wurde erfunden für solche Aufgaben!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bf5bea3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bf5bea3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Bild links; Prinzip der Lineare Regression der Anfangspunkt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Anpassung einer Geraden (finde Intercept und Slope,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Finde Intercept und Slope: minimiere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Vorhersage: gemäss der Gleichung der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Lineare Regression funktioniert auch mit mehreren Kovariaten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5f320e7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5f320e7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Multiple lineare regression: Y als lineare Funktion vieler Einflussgrössen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Interpretation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1591489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1591489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5d5806c0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5d5806c0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5d5806c0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5d5806c0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 ist es Y als lineare Funktion von zu schreiben (Bezug zur Matrix Notation, slide18)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Analog zur univariaten Regression können wir die “Abweichung vom Modell” (das Residuum) berechnen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18becc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618becc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bf5bea3a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bf5bea3a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26e2c70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26e2c70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lösen wir ein solches Optimierungsproblem?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Ableitung gleich Null setzen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Interessant ist, dass dieses Optimierungsproblem eine geschlossene Lösung hat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werden auch Verfahren kennenlernen, die keine geschlossene Lösung haben und numerisch approximiert werden müssen.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26e2c70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26e2c70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geht das alles viel einfacher.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Lm Funktion: geschätzten Koeffizienten; versch. statistische Kenngrössen, p-Wert; R-squared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7fd9fc2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7fd9fc2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d5806c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d5806c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die wichtigen Punkte der Multiplen Linear Regression wiederholt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 Kontext von hoch-dimensionalen Daten haben wir (sehr) viele Kovariablen, dh p ist gross im Vergleich zu 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Praktisch wäre es  eine Lineare Regression mit allen p Kovariablen zu machen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Leider bringt das Probleme mit sich: 1) Singularität der Designmatrix X, 2) Overfitting, 3) Generalisierungsfehler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8d73b47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8d73b47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Methode kleinster quadrate: wiederhole und </a:t>
            </a:r>
            <a:r>
              <a:rPr lang="en">
                <a:solidFill>
                  <a:srgbClr val="FF0000"/>
                </a:solidFill>
              </a:rPr>
              <a:t>nehme Bezug auf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nur eine Lösung wenn XtX invertierbar ist, rang(X)=n &lt; 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p&gt;N impliziert XtX singuläre; d.h. OLS funktionniert nicht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8d73b47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8d73b47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5f320e7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5f320e7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8d73b47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8d73b47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ace935d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ace935d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R2 verbessert sich stetig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der Graphik nähern sich die gefitteten Werte den Daten an → der Fit wird besser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Aber: </a:t>
            </a:r>
            <a:r>
              <a:rPr lang="en" sz="1400">
                <a:solidFill>
                  <a:schemeClr val="dk1"/>
                </a:solidFill>
              </a:rPr>
              <a:t>Für grosses p erfassen die Modelle nicht nur das Signal sondern auch den “Noise”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Overfitting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18bec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18bec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ad0f0e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ad0f0e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Regressionskoeffizienten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 grösserem p bewegen sich die Koeffizienten weg von der Wahrheit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können daraus schliessen, dass diese Modelle schlecht sind (trotz gutem Fit)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ad0f0eb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ad0f0eb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p=15→ Singularität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5f320e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5f320e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Train/Test mit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definieren wir ein gutes Modell?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Ziel: das Modell macht eine gute Vorhersage.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unser Modell (mit den geschätzen Koeffizienten)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Neuer Input xnew; Vorhersage yhat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wollen: kleine Diskrepanz zwischen der Vorhersage und dem wahren neuen Wert → das nennt man den Generalisierungsfehler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der Praxis: Training &amp; Test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Generalisierungsfehler ist dann der RMSE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f28cee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f28cee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Evtl Bias-Varianz Dilemma mit Flipchart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gibt viel statistische und mathematische Theorie zum Generalisierungsfehler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 wichtigste Erkenntnis ist die folgende Formel: Aufspaltung des Generalisierungsfehler in 3 Terme: Noise, Varianz und Bias der Vorhersage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Ein gutes Modell versucht den Reduzierbaren Fehler zu minimieren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Nun, die Gleichung beschreibt ein Dilemma: </a:t>
            </a:r>
            <a:r>
              <a:rPr lang="en" sz="1800">
                <a:solidFill>
                  <a:schemeClr val="dk1"/>
                </a:solidFill>
              </a:rPr>
              <a:t>komplexe Modelle (viele Kovariablen) haben einen kleinen Bias, aber eine grosse Varianz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947e6e3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f947e6e3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Zurück zum Beispiel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f320e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f320e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Take Home Messages: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waren die Schwierigkeiten…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haben wir gelernt…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Jetzt neue Methoden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7fd9fc2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7fd9fc2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5d5806c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5d5806c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614a6964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614a6964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erste Methode ist eine Altbekannte…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 und Schrittweise Regression als Optimierungsproblem mit Nebenbedingungen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betrachtet verschieden Subgruppen: Sequenz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614a696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614a696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Verschiedene Strategien: generieren eine Sequenz von Subgruppen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Vorwärts: nehme die Kovariable die den grössten F-Wert ergibt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Rückwärts: eliminiere die Kovariable mit dem kleinsten F-Wert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das beste Modell (Subgruppe)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Diesen Prozess nennt man die Modellselektion!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0b8e949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0b8e94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Problemstellung als Diagramm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Zielgrösse Y über die wir die Zukunft vorhersagen wollen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Zudem haben sogenannte Features die wir zur Vorhersage heranziehen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hochdimensionale Daten, d.h. p ist gross, n ist klein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614a696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614a696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ist das “beste” Modell? Quizfrage: A) Beste Anpassung an die Daten, B) Das Modell mit dem grössten R2 C)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614a6964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614a6964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Lösung: Approximierung des Generalisierungsfehlers mittels Trainingsdaten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Viele Approximationsverfahren: entweder Re-sampling oder Informationskriterium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614a6964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614a696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Sehr wichtige Idee: approximierung des Generalisierungsfehlers mittels der sogn Kreuzvalidierung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Teile Trainingsdaten in K gleiche Stücke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Benutze K-1 Stücke fürs “Training” und Ktes Stück zum Testen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Wiederhole für K-mal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947e6e3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f947e6e3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Informationskriterien approximieren den Generalisierungsfehler analytisch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viele Informationskriterien alle haben 2 Komponenten: Goodness-of-Fit + Bestrafung für Modell Komplexität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Dh: Finde ein Modell das einen Kompromiss findet (minimiere Informationskriterium= Kompromiss Goodness-of-Fit + Modell Komplexität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614a6964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614a6964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Angewendet auf Dummy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Links: Kreuzvalidierungsfehler, Rechts: AIC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Optimales Modell mit 4 Prädiktoren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947e6e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947e6e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7fd9fc2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7fd9fc2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614a696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614a696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Subset-Selektion: hinzufügen oder eliminieren von Kovariablen (Koeffizienten auf Null setzen)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besprechen jetzt einen weiteren sehr wichtiger Regularisierungsansatz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Und zwar beschränken wir die Grösse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614a6964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614a6964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Zeige dies auf Fllipchart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Level sets RSS=Ellipsoide mit OLS im Zentrum RSS(beta)=(beta-beta_ols)^T X^TX(beta-beta_ols)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Dh: bewegen wir uns weg vom OLS → grösseres RSS(beta)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 ist dort wo das Ellipsoid mit dem blauen Kreis zusammen trifft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OLS wird gegen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614a6964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614a6964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als Penalisierungs 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kann zeigen, dass Formulierungen äquivalent sind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Penalisierungsformulierung werden wir öfters verwenden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Trade-off zwischen Good-ness-of-Fit und Modellkomplexität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0b8e949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0b8e949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Fragestellungen: 1) Können wir Y mittels Features vorhersagen? 2) Welche Features erklären die Zielgrösse am besten?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Illustriere die Problemstellung anhand dreier Beispiele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614a6964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614a6964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Ähnlich wie bei Subset/Schrittweise Regression: berechne Ridge-Schätzer für eine Sequenz von Lambda’s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dann das beste Lambda mittels Kreuzvalidierung → Modellselektion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Implementiert im R-package glment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614a6964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614a6964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in R, Dummy Daten Beispiel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Glmnet alpha=0; wählt eine geeignete Lambda Sequenz automatisch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Traceplot: mit steigendem Lambda werden Koeffizienten zu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14a6964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614a6964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Kreuzvalidierung mittels cv.glment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Lambda.min &amp; Lambda.1se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7fd9fc2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7fd9fc2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7fd9fc2e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7fd9fc2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7fd9fc2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17fd9fc2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7fd9fc2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7fd9fc2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Wenn du Zeit hast, wäre es gut zu erwähnen: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falls kategorielle Kovariablen mit mehr als zwei Kategorien gibt, muss man zuerst dummy kodieren.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Eventuell kann man über package H2O sprechen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7fd9fc2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7fd9fc2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947e6e33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f947e6e33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könnten hier aufhören…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ist eine sehr wichtige Idee in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Darum werden wir jetzt einige wichtige Eigenschaften diskutieren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947e6e33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947e6e33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0b8e949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0b8e949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</a:t>
            </a:r>
            <a:r>
              <a:rPr lang="en"/>
              <a:t>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7fd9fc2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7fd9fc2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7fd9fc2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7fd9fc2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f947e6e33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f947e6e33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regression: p Freiheitsgrade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f748fa8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f748fa8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748fa8c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748fa8c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60d6906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60d6906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fd9fc2e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fd9fc2e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ad0f0eb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0ad0f0eb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ad0f0eb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0ad0f0eb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ad0f0eb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0ad0f0eb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b8e949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0b8e949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p=10000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n=25 Patienten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Response (weiss-grün): wie gut wirkt das Medikament für einen Patienten?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den Response vorhersagen? Welche Gene sind ausschlaggebend?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0ad0f0eb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0ad0f0eb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ad0f0eb0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0ad0f0eb0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0ace935d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0ace935d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0bf5bea3a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0bf5bea3a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f5d5806c0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f5d5806c0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f5d5806c0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f5d5806c0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f5d5806c05_0_292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3" name="Google Shape;933;gf5d5806c05_0_292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Before diving into the first topic I would like to recap two important topics: What is high-dim stats? What is Lasso regression?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High-dimensional statistics deals with statistical inference when the number of parameters </a:t>
            </a:r>
            <a:r>
              <a:rPr b="1" lang="en"/>
              <a:t>p</a:t>
            </a:r>
            <a:r>
              <a:rPr lang="en"/>
              <a:t> is larger than the sample size </a:t>
            </a:r>
            <a:r>
              <a:rPr b="1" lang="en"/>
              <a:t>n 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An easy way to think of this is to consider standard multivariate regression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response variable Y, p covariates X, sample size is n, formula for the OLS estimator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increase p, increase overfitting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OLS works only if p&lt;n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One way to overcome the shortcomings of OLS is to use regularized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Definition of Lasso regression: 1) RSS + L1 penalty, 2) MAP under Laplace prior, 3) very popular: a) shrinkage + variable selection b) computationally very fast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lang="en"/>
              <a:t>Side notes: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171450" lvl="0" marL="1714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MAP (Maximum a posteriori estimate) under Laplace prior</a:t>
            </a:r>
            <a:endParaRPr b="0"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High-dimensional statistics studies data whose dimension is larger than dimensions considered in classical multivariate analysis (Wikipedia)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Lasso: least absolute shrinkage and selection operator</a:t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f5d5806c05_0_308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1" name="Google Shape;951;gf5d5806c05_0_308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To make this more concrete: small illustration based on simulated data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N=50, p=1000, only first coefficient is non-zero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Left plot: 50 data points, oracle solution, OLS solution “overfitting”, Lasso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solution for different lambda values: very small lambda “little shrinkage” to large lambda “shrinkage + variable selection”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is the basic ingredient of all what comes now in my talk</a:t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081e92d54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081e92d5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10b8e94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10b8e94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5d5806c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5d5806c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Finanzbranche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von Zeitreihen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Verschieden Aktienpreise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 realized variances versch Aktienindizes (“Volatilität”)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Modellierung mittels </a:t>
            </a:r>
            <a:r>
              <a:rPr lang="en">
                <a:solidFill>
                  <a:schemeClr val="dk1"/>
                </a:solidFill>
              </a:rPr>
              <a:t>“mehrdimensionale Autoregressive Modelle”, sogn </a:t>
            </a:r>
            <a:r>
              <a:rPr lang="en"/>
              <a:t>Vektorautoregressivem Modell VAR(d)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der Aktienpreise zur Zeit t mittels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vergangenen Werten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https://robotwealth.com/a-vector-autoregression-trading-model/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Log realized variances of </a:t>
            </a:r>
            <a:r>
              <a:rPr lang="en" sz="1000">
                <a:solidFill>
                  <a:schemeClr val="dk1"/>
                </a:solidFill>
              </a:rPr>
              <a:t>different stock market indices (Aktienindex)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b8e949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b8e949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10b8e949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10b8e949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0fe612d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0fe612d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https://genomebiology.biomedcentral.com/articles/10.1186/gb-2004-5-10-r80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10b8e949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10b8e949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10b8e949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10b8e949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10b8e949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10b8e949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10b8e9498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10b8e9498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10b8e9498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10b8e9498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10b8e9498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10b8e9498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10b8e9498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10b8e9498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0b8e9498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0b8e9498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10b8e9498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10b8e9498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0b8e9498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0b8e9498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1159148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1159148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126e2c70f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126e2c70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Eine wichtige Eigenschaft ist: yhat=H 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Geometrisch: der Vektor yhat der gefitteten Werte die orthogonale Projektion von y auf den Spaltenraum von X ist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17fd9fc2e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17fd9fc2e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126e2c70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126e2c70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Interessant ist, dass dieses Optimierungsproblem eine geschlossene Lösung 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werden auch Verfahren kennenlernen, die keine geschlossene Lösung haben und numerisch approximiert werden müssen.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143f59af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143f59af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erste Methode ist eine Altbekannte…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Subset- und Schrittweise Regression als Optimierungsproblem mit Nebenbedingungen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Verschiedene Strategien: generieren eine Sequenz von Subgruppen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Wähle das beste Modell (Subgruppe)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Diesen Prozess nennt man die Modellselektio!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1618becc32_0_79:notes"/>
          <p:cNvSpPr/>
          <p:nvPr>
            <p:ph idx="2" type="sldImg"/>
          </p:nvPr>
        </p:nvSpPr>
        <p:spPr>
          <a:xfrm>
            <a:off x="379413" y="795777"/>
            <a:ext cx="6099300" cy="32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43" name="Google Shape;1243;g11618becc32_0_79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## Main notes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 would like to start with a short personal introduction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Basically it is about my journey in high-dimensional statistics: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Studied mathematics at ETH; PhD with Prof Peter Bühlmann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Fresh in statistics; one of the first things I had to learn was the Lasso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PhD thesis: l1 penalization in more complex models (incomplete data problems)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Postdoc: Netherlands Cancer Institute, questions motivated by molecular biology, graphical models &amp; uncertainty quantification </a:t>
            </a:r>
            <a:endParaRPr b="1"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Roche in Basel: 3 yrs in HTA &amp; 4 ½ yrs pRED 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With my change from academia to industry I focus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ookdown.org/staedler_n/highdimstats/" TargetMode="External"/><Relationship Id="rId4" Type="http://schemas.openxmlformats.org/officeDocument/2006/relationships/hyperlink" Target="https://github.com/staedlern/highdim_stats#read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Relationship Id="rId4" Type="http://schemas.openxmlformats.org/officeDocument/2006/relationships/image" Target="../media/image90.png"/><Relationship Id="rId5" Type="http://schemas.openxmlformats.org/officeDocument/2006/relationships/image" Target="../media/image81.png"/><Relationship Id="rId6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png"/><Relationship Id="rId4" Type="http://schemas.openxmlformats.org/officeDocument/2006/relationships/image" Target="../media/image8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9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Relationship Id="rId5" Type="http://schemas.openxmlformats.org/officeDocument/2006/relationships/image" Target="../media/image9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6.png"/><Relationship Id="rId4" Type="http://schemas.openxmlformats.org/officeDocument/2006/relationships/hyperlink" Target="https://de.wikipedia.org/wiki/Sch%C3%A4tzung" TargetMode="External"/><Relationship Id="rId5" Type="http://schemas.openxmlformats.org/officeDocument/2006/relationships/image" Target="../media/image10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5.png"/><Relationship Id="rId4" Type="http://schemas.openxmlformats.org/officeDocument/2006/relationships/image" Target="../media/image108.png"/><Relationship Id="rId5" Type="http://schemas.openxmlformats.org/officeDocument/2006/relationships/image" Target="../media/image120.png"/><Relationship Id="rId6" Type="http://schemas.openxmlformats.org/officeDocument/2006/relationships/image" Target="../media/image1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topepo.github.io/caret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0.png"/><Relationship Id="rId4" Type="http://schemas.openxmlformats.org/officeDocument/2006/relationships/image" Target="../media/image117.png"/><Relationship Id="rId5" Type="http://schemas.openxmlformats.org/officeDocument/2006/relationships/image" Target="../media/image10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2.png"/><Relationship Id="rId4" Type="http://schemas.openxmlformats.org/officeDocument/2006/relationships/image" Target="../media/image109.png"/><Relationship Id="rId5" Type="http://schemas.openxmlformats.org/officeDocument/2006/relationships/image" Target="../media/image113.png"/><Relationship Id="rId6" Type="http://schemas.openxmlformats.org/officeDocument/2006/relationships/image" Target="../media/image119.png"/><Relationship Id="rId7" Type="http://schemas.openxmlformats.org/officeDocument/2006/relationships/image" Target="../media/image117.png"/><Relationship Id="rId8" Type="http://schemas.openxmlformats.org/officeDocument/2006/relationships/image" Target="../media/image10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1.png"/><Relationship Id="rId4" Type="http://schemas.openxmlformats.org/officeDocument/2006/relationships/image" Target="../media/image12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.png"/><Relationship Id="rId4" Type="http://schemas.openxmlformats.org/officeDocument/2006/relationships/image" Target="../media/image127.png"/><Relationship Id="rId5" Type="http://schemas.openxmlformats.org/officeDocument/2006/relationships/image" Target="../media/image133.png"/><Relationship Id="rId6" Type="http://schemas.openxmlformats.org/officeDocument/2006/relationships/image" Target="../media/image12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5.png"/><Relationship Id="rId4" Type="http://schemas.openxmlformats.org/officeDocument/2006/relationships/image" Target="../media/image120.png"/><Relationship Id="rId5" Type="http://schemas.openxmlformats.org/officeDocument/2006/relationships/image" Target="../media/image111.png"/><Relationship Id="rId6" Type="http://schemas.openxmlformats.org/officeDocument/2006/relationships/image" Target="../media/image132.png"/><Relationship Id="rId7" Type="http://schemas.openxmlformats.org/officeDocument/2006/relationships/image" Target="../media/image13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9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6.png"/><Relationship Id="rId4" Type="http://schemas.openxmlformats.org/officeDocument/2006/relationships/image" Target="../media/image2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4.png"/><Relationship Id="rId4" Type="http://schemas.openxmlformats.org/officeDocument/2006/relationships/image" Target="../media/image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5.png"/><Relationship Id="rId4" Type="http://schemas.openxmlformats.org/officeDocument/2006/relationships/image" Target="../media/image3.png"/><Relationship Id="rId5" Type="http://schemas.openxmlformats.org/officeDocument/2006/relationships/image" Target="../media/image130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hochdimensionaler Daten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1</a:t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diesem Kurs geht es um…</a:t>
            </a:r>
            <a:endParaRPr sz="2730"/>
          </a:p>
        </p:txBody>
      </p:sp>
      <p:sp>
        <p:nvSpPr>
          <p:cNvPr id="209" name="Google Shape;209;p25"/>
          <p:cNvSpPr txBox="1"/>
          <p:nvPr/>
        </p:nvSpPr>
        <p:spPr>
          <a:xfrm>
            <a:off x="499050" y="1426113"/>
            <a:ext cx="81459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Hochdimensionale Daten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Werkzeuge zur Vorhersage und zur Feature Selektion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Viele praktische Übungen mit R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Online Skript: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https://bookdown.org/staedler_n/highdimstats/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Daten und R Code: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github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Lineare Regression und Methode der Kleinsten Quadrate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Überanpassung, Generalisierungsfehler und Bias-Varianz Dilemma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Subset Regression und Modellselektion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 -, Lasso - und Elasticnet Regression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Klassifikation, Logistische Regression &amp; Elasticnet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Maschinelles Lernen: Entscheidungsbäume, Random Forest und AdaBoost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Multiples Testen, Bonferroni und FDR Korrektur, Schrumpfung der Varianz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Statistik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Unversity of California, Berkely</a:t>
            </a:r>
            <a:endParaRPr/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High-dimensional statistics focuses on data sets in which the number of features is of comparable size, or larger than the number of observations.  Data sets of this type present a variety of new challenges, since classical theory and methodology can break down in surprising and unexpected ways</a:t>
            </a:r>
            <a:endParaRPr i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/>
        </p:nvSpPr>
        <p:spPr>
          <a:xfrm>
            <a:off x="388150" y="1110475"/>
            <a:ext cx="43851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=442 Patienten mit Diabetes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Y: Fortschreiten der Krankheit 1 Jahr nach Studienbeginn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X: Alter, Geschlecht, BMI, Blutdruck, Blutserum Werte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Aufgabe für den Statistiker: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Finde ein Modell, das den Krankheitsfortschritt (Y) vorhersagt.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Welche Variablen sind wichtige Faktoren?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71" y="1036075"/>
            <a:ext cx="4214628" cy="36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421825" y="4255400"/>
            <a:ext cx="435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Lineare Regression wurde erfunden für solche Aufgaben!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Lineare Regression</a:t>
            </a:r>
            <a:endParaRPr sz="2730"/>
          </a:p>
        </p:txBody>
      </p:sp>
      <p:grpSp>
        <p:nvGrpSpPr>
          <p:cNvPr id="245" name="Google Shape;245;p30"/>
          <p:cNvGrpSpPr/>
          <p:nvPr/>
        </p:nvGrpSpPr>
        <p:grpSpPr>
          <a:xfrm>
            <a:off x="509725" y="863075"/>
            <a:ext cx="3221400" cy="3234300"/>
            <a:chOff x="509725" y="786875"/>
            <a:chExt cx="3221400" cy="3234300"/>
          </a:xfrm>
        </p:grpSpPr>
        <p:grpSp>
          <p:nvGrpSpPr>
            <p:cNvPr id="246" name="Google Shape;246;p30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247" name="Google Shape;247;p30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248" name="Google Shape;248;p30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49" name="Google Shape;249;p30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50" name="Google Shape;250;p30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1" name="Google Shape;261;p30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2" name="Google Shape;262;p30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263" name="Google Shape;263;p30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264" name="Google Shape;264;p30"/>
            <p:cNvSpPr txBox="1"/>
            <p:nvPr/>
          </p:nvSpPr>
          <p:spPr>
            <a:xfrm>
              <a:off x="2372150" y="786875"/>
              <a:ext cx="119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 = 𝛂+X𝛃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cxnSp>
        <p:nvCxnSpPr>
          <p:cNvPr id="265" name="Google Shape;265;p30"/>
          <p:cNvCxnSpPr>
            <a:endCxn id="255" idx="0"/>
          </p:cNvCxnSpPr>
          <p:nvPr/>
        </p:nvCxnSpPr>
        <p:spPr>
          <a:xfrm>
            <a:off x="2693875" y="1676325"/>
            <a:ext cx="5400" cy="331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0"/>
          <p:cNvSpPr txBox="1"/>
          <p:nvPr/>
        </p:nvSpPr>
        <p:spPr>
          <a:xfrm>
            <a:off x="2693875" y="1992225"/>
            <a:ext cx="4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2559500" y="2571750"/>
            <a:ext cx="1791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900FF"/>
                </a:solidFill>
              </a:rPr>
              <a:t>minimiere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rgbClr val="9900FF"/>
                </a:solidFill>
              </a:rPr>
              <a:t>RSS=∑r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r>
              <a:rPr b="1" baseline="30000" lang="en" sz="1800">
                <a:solidFill>
                  <a:srgbClr val="9900FF"/>
                </a:solidFill>
              </a:rPr>
              <a:t>2</a:t>
            </a:r>
            <a:endParaRPr sz="1800"/>
          </a:p>
        </p:txBody>
      </p:sp>
      <p:grpSp>
        <p:nvGrpSpPr>
          <p:cNvPr id="268" name="Google Shape;268;p30"/>
          <p:cNvGrpSpPr/>
          <p:nvPr/>
        </p:nvGrpSpPr>
        <p:grpSpPr>
          <a:xfrm>
            <a:off x="4612100" y="729500"/>
            <a:ext cx="3538625" cy="3486850"/>
            <a:chOff x="192500" y="729500"/>
            <a:chExt cx="3538625" cy="3486850"/>
          </a:xfrm>
        </p:grpSpPr>
        <p:sp>
          <p:nvSpPr>
            <p:cNvPr id="269" name="Google Shape;269;p30"/>
            <p:cNvSpPr txBox="1"/>
            <p:nvPr/>
          </p:nvSpPr>
          <p:spPr>
            <a:xfrm>
              <a:off x="2721400" y="37084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270" name="Google Shape;270;p30"/>
            <p:cNvGrpSpPr/>
            <p:nvPr/>
          </p:nvGrpSpPr>
          <p:grpSpPr>
            <a:xfrm>
              <a:off x="509725" y="729500"/>
              <a:ext cx="3221400" cy="3291675"/>
              <a:chOff x="509725" y="729500"/>
              <a:chExt cx="3221400" cy="3291675"/>
            </a:xfrm>
          </p:grpSpPr>
          <p:grpSp>
            <p:nvGrpSpPr>
              <p:cNvPr id="271" name="Google Shape;271;p30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272" name="Google Shape;272;p30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73" name="Google Shape;273;p30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74" name="Google Shape;274;p30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75" name="Google Shape;275;p30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0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0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0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30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30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30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30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30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30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30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6" name="Google Shape;286;p30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85F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87" name="Google Shape;287;p30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288" name="Google Shape;288;p30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289" name="Google Shape;289;p30"/>
              <p:cNvSpPr txBox="1"/>
              <p:nvPr/>
            </p:nvSpPr>
            <p:spPr>
              <a:xfrm>
                <a:off x="2372200" y="729500"/>
                <a:ext cx="1289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285F4"/>
                    </a:solidFill>
                  </a:rPr>
                  <a:t>Y = </a:t>
                </a:r>
                <a:r>
                  <a:rPr lang="en" sz="1700">
                    <a:solidFill>
                      <a:schemeClr val="accent1"/>
                    </a:solidFill>
                  </a:rPr>
                  <a:t>𝛂+X𝛃</a:t>
                </a:r>
                <a:endParaRPr sz="1700">
                  <a:solidFill>
                    <a:srgbClr val="4285F4"/>
                  </a:solidFill>
                </a:endParaRPr>
              </a:p>
            </p:txBody>
          </p:sp>
        </p:grpSp>
        <p:cxnSp>
          <p:nvCxnSpPr>
            <p:cNvPr id="290" name="Google Shape;290;p30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1" name="Google Shape;291;p30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2" name="Google Shape;292;p30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30"/>
            <p:cNvCxnSpPr>
              <a:stCxn id="291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294" name="Google Shape;294;p3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5" name="Google Shape;295;p30"/>
          <p:cNvCxnSpPr>
            <a:endCxn id="260" idx="0"/>
          </p:cNvCxnSpPr>
          <p:nvPr/>
        </p:nvCxnSpPr>
        <p:spPr>
          <a:xfrm>
            <a:off x="2898075" y="1525025"/>
            <a:ext cx="600" cy="118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2492750" y="1576400"/>
            <a:ext cx="11700" cy="270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658675" y="4097375"/>
            <a:ext cx="42627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Response Y ist kontinuierlich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Anpassung einer Geraden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5065200" y="4166600"/>
            <a:ext cx="3767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Vorhersage neuer Datenpunkte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Gegeben: Zielgrösse und Kovariablen</a:t>
            </a:r>
            <a:endParaRPr/>
          </a:p>
        </p:txBody>
      </p:sp>
      <p:sp>
        <p:nvSpPr>
          <p:cNvPr id="306" name="Google Shape;3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descr="Y=\beta_0+X_1 \beta_1+\dots+X_p\beta_p" id="307" name="Google Shape;307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37" y="1611245"/>
            <a:ext cx="501041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418225" y="2460025"/>
            <a:ext cx="793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: Einfluss auf Y bei Änderung in Xj und Fixierung aller anderen Variablen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25" y="645975"/>
            <a:ext cx="4062475" cy="408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1i},\ldots,x_{pi})\\i=1,\ldots,n" id="314" name="Google Shape;314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8" y="2042319"/>
            <a:ext cx="3269750" cy="1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286675" y="1113775"/>
            <a:ext cx="413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Anpassung einer p-dimensional Hyperebene an die Datenpunkte: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pmatrix}&#10;1&amp;x_{1,1} &amp; x_{1,2} &amp; \cdots &amp; x_{1,p} \\&#10;1&amp;x_{2,1} &amp; x_{2,2} &amp; \cdots &amp; x_{2,p} \\&#10;\vdots&amp;\vdots  &amp; \vdots  &amp; \ddots &amp; \vdots  \\&#10;1&amp;x_{n,1} &amp; x_{n,2} &amp; \cdots &amp; x_{n,p} &#10;\end{pmatrix}\begin{pmatrix}\beta_1 \\&#10;\beta_2 \\&#10;\vdots   \\&#10;\beta_{p}\end{pmatrix}\" id="322" name="Google Shape;322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6" y="1433474"/>
            <a:ext cx="6456516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y_{1} \\&#10;y_{2} \\&#10;\vdots \\&#10;y_{n} &#10;\end{pmatrix}\approx " id="323" name="Google Shape;323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0" y="1319650"/>
            <a:ext cx="1757326" cy="25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/>
          <p:nvPr/>
        </p:nvSpPr>
        <p:spPr>
          <a:xfrm>
            <a:off x="965050" y="1319650"/>
            <a:ext cx="7017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151675" y="1319650"/>
            <a:ext cx="4296600" cy="7056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 rot="5400000">
            <a:off x="7294125" y="2375420"/>
            <a:ext cx="23679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" y="2153450"/>
            <a:ext cx="5862470" cy="2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388350" y="832850"/>
            <a:ext cx="83673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Residual Sum of Squares (RSS)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4077608" y="1633902"/>
            <a:ext cx="7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= </a:t>
            </a: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336" name="Google Shape;336;p34"/>
          <p:cNvSpPr/>
          <p:nvPr/>
        </p:nvSpPr>
        <p:spPr>
          <a:xfrm rot="5400000">
            <a:off x="4267923" y="1632947"/>
            <a:ext cx="209100" cy="125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Methode Kleinster Quadrate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17"/>
          <p:cNvGrpSpPr/>
          <p:nvPr/>
        </p:nvGrpSpPr>
        <p:grpSpPr>
          <a:xfrm>
            <a:off x="3337625" y="1575560"/>
            <a:ext cx="2735735" cy="2428183"/>
            <a:chOff x="4572291" y="1199633"/>
            <a:chExt cx="3376200" cy="3074817"/>
          </a:xfrm>
        </p:grpSpPr>
        <p:pic>
          <p:nvPicPr>
            <p:cNvPr id="78" name="Google Shape;7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7401" y="1199633"/>
              <a:ext cx="2675223" cy="177116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" name="Google Shape;79;p17"/>
            <p:cNvSpPr txBox="1"/>
            <p:nvPr/>
          </p:nvSpPr>
          <p:spPr>
            <a:xfrm>
              <a:off x="4572291" y="3095150"/>
              <a:ext cx="3376200" cy="11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Doktorat in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Mathematik/</a:t>
              </a:r>
              <a:r>
                <a:rPr lang="en">
                  <a:solidFill>
                    <a:schemeClr val="dk1"/>
                  </a:solidFill>
                </a:rPr>
                <a:t>Statistik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Hochdimensionale Mischungsmodelle und Missing Data Probleme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00" y="1597875"/>
            <a:ext cx="2217799" cy="13749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1" name="Google Shape;81;p17"/>
          <p:cNvGrpSpPr/>
          <p:nvPr/>
        </p:nvGrpSpPr>
        <p:grpSpPr>
          <a:xfrm>
            <a:off x="6096038" y="1268800"/>
            <a:ext cx="3023100" cy="2560175"/>
            <a:chOff x="762038" y="2640400"/>
            <a:chExt cx="3023100" cy="2560175"/>
          </a:xfrm>
        </p:grpSpPr>
        <p:grpSp>
          <p:nvGrpSpPr>
            <p:cNvPr id="82" name="Google Shape;82;p17"/>
            <p:cNvGrpSpPr/>
            <p:nvPr/>
          </p:nvGrpSpPr>
          <p:grpSpPr>
            <a:xfrm>
              <a:off x="762038" y="3040901"/>
              <a:ext cx="3023100" cy="2159674"/>
              <a:chOff x="685838" y="3040901"/>
              <a:chExt cx="3023100" cy="2159674"/>
            </a:xfrm>
          </p:grpSpPr>
          <p:pic>
            <p:nvPicPr>
              <p:cNvPr id="83" name="Google Shape;83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8075" y="3040901"/>
                <a:ext cx="2158627" cy="1328375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84" name="Google Shape;84;p17"/>
              <p:cNvSpPr txBox="1"/>
              <p:nvPr/>
            </p:nvSpPr>
            <p:spPr>
              <a:xfrm>
                <a:off x="685838" y="4369275"/>
                <a:ext cx="30231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Molecular disease heterogeneity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Netzwerke &amp; Clustering in hochdimensionalen Daten</a:t>
                </a:r>
                <a:endParaRPr/>
              </a:p>
            </p:txBody>
          </p:sp>
        </p:grpSp>
        <p:sp>
          <p:nvSpPr>
            <p:cNvPr id="85" name="Google Shape;85;p17"/>
            <p:cNvSpPr txBox="1"/>
            <p:nvPr/>
          </p:nvSpPr>
          <p:spPr>
            <a:xfrm>
              <a:off x="1006700" y="2640400"/>
              <a:ext cx="2043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Post-Doc Amsterdam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397100" y="12688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Wattwil im Toggenburg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550350" y="12229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Studium in Zürich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06650" y="3118275"/>
            <a:ext cx="250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Nicolas Städler, 40 Jahre alt, Hobbies: Sport und Reisen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Schätzung der Regressions Koeffizienten mittels der “Methode Kleinster Quadrate” (</a:t>
            </a:r>
            <a:r>
              <a:rPr lang="en" sz="1800">
                <a:solidFill>
                  <a:srgbClr val="8499FF"/>
                </a:solidFill>
              </a:rPr>
              <a:t>Ordinary Least Squares, OLS</a:t>
            </a:r>
            <a:r>
              <a:rPr lang="en" sz="1800">
                <a:solidFill>
                  <a:schemeClr val="dk2"/>
                </a:solidFill>
              </a:rPr>
              <a:t>) </a:t>
            </a:r>
            <a:endParaRPr sz="1600"/>
          </a:p>
        </p:txBody>
      </p:sp>
      <p:pic>
        <p:nvPicPr>
          <p:cNvPr descr="\hat \beta=\text{arg}\min\limits_{\beta}\; \rm RSS(\beta)" id="344" name="Google Shape;344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00" y="25294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5436975" y="2322675"/>
            <a:ext cx="27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Optimierungsproblem: </a:t>
            </a:r>
            <a:r>
              <a:rPr lang="en" sz="1800">
                <a:solidFill>
                  <a:schemeClr val="dk2"/>
                </a:solidFill>
              </a:rPr>
              <a:t>“Finde das Argument des Minimums”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6" name="Google Shape;3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Methode Kleinster Quadrate</a:t>
            </a:r>
            <a:endParaRPr sz="273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6"/>
          <p:cNvGrpSpPr/>
          <p:nvPr/>
        </p:nvGrpSpPr>
        <p:grpSpPr>
          <a:xfrm>
            <a:off x="228566" y="977296"/>
            <a:ext cx="4715359" cy="4004024"/>
            <a:chOff x="76166" y="824896"/>
            <a:chExt cx="4715359" cy="4004024"/>
          </a:xfrm>
        </p:grpSpPr>
        <p:grpSp>
          <p:nvGrpSpPr>
            <p:cNvPr id="354" name="Google Shape;354;p36"/>
            <p:cNvGrpSpPr/>
            <p:nvPr/>
          </p:nvGrpSpPr>
          <p:grpSpPr>
            <a:xfrm>
              <a:off x="76166" y="824896"/>
              <a:ext cx="4647049" cy="4004024"/>
              <a:chOff x="1676400" y="820197"/>
              <a:chExt cx="5041824" cy="4249203"/>
            </a:xfrm>
          </p:grpSpPr>
          <p:sp>
            <p:nvSpPr>
              <p:cNvPr id="355" name="Google Shape;355;p36"/>
              <p:cNvSpPr txBox="1"/>
              <p:nvPr/>
            </p:nvSpPr>
            <p:spPr>
              <a:xfrm>
                <a:off x="1676400" y="820197"/>
                <a:ext cx="14484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</a:rPr>
                  <a:t>RSS(</a:t>
                </a: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r>
                  <a:rPr b="1" lang="en" sz="1800">
                    <a:solidFill>
                      <a:schemeClr val="dk1"/>
                    </a:solidFill>
                  </a:rPr>
                  <a:t>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56" name="Google Shape;356;p36"/>
              <p:cNvCxnSpPr/>
              <p:nvPr/>
            </p:nvCxnSpPr>
            <p:spPr>
              <a:xfrm rot="10800000">
                <a:off x="2305934" y="1222075"/>
                <a:ext cx="46800" cy="338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7" name="Google Shape;357;p36"/>
              <p:cNvCxnSpPr/>
              <p:nvPr/>
            </p:nvCxnSpPr>
            <p:spPr>
              <a:xfrm flipH="1" rot="10800000">
                <a:off x="2359224" y="4601575"/>
                <a:ext cx="4359000" cy="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58" name="Google Shape;358;p36"/>
              <p:cNvSpPr txBox="1"/>
              <p:nvPr/>
            </p:nvSpPr>
            <p:spPr>
              <a:xfrm>
                <a:off x="6323550" y="4595700"/>
                <a:ext cx="346500" cy="4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endParaRPr/>
              </a:p>
            </p:txBody>
          </p:sp>
        </p:grpSp>
        <p:grpSp>
          <p:nvGrpSpPr>
            <p:cNvPr id="359" name="Google Shape;359;p36"/>
            <p:cNvGrpSpPr/>
            <p:nvPr/>
          </p:nvGrpSpPr>
          <p:grpSpPr>
            <a:xfrm>
              <a:off x="854550" y="1826850"/>
              <a:ext cx="3936975" cy="2633775"/>
              <a:chOff x="2759550" y="1826850"/>
              <a:chExt cx="3936975" cy="2633775"/>
            </a:xfrm>
          </p:grpSpPr>
          <p:sp>
            <p:nvSpPr>
              <p:cNvPr id="360" name="Google Shape;360;p36"/>
              <p:cNvSpPr/>
              <p:nvPr/>
            </p:nvSpPr>
            <p:spPr>
              <a:xfrm>
                <a:off x="2759550" y="1826850"/>
                <a:ext cx="3622596" cy="2329836"/>
              </a:xfrm>
              <a:custGeom>
                <a:rect b="b" l="l" r="r" t="t"/>
                <a:pathLst>
                  <a:path extrusionOk="0" h="39357" w="118202">
                    <a:moveTo>
                      <a:pt x="0" y="3709"/>
                    </a:moveTo>
                    <a:cubicBezTo>
                      <a:pt x="7089" y="9644"/>
                      <a:pt x="22833" y="39936"/>
                      <a:pt x="42533" y="39318"/>
                    </a:cubicBezTo>
                    <a:cubicBezTo>
                      <a:pt x="62233" y="38700"/>
                      <a:pt x="105591" y="6553"/>
                      <a:pt x="118202" y="0"/>
                    </a:cubicBezTo>
                  </a:path>
                </a:pathLst>
              </a:custGeom>
              <a:noFill/>
              <a:ln cap="flat" cmpd="sng" w="28575">
                <a:solidFill>
                  <a:srgbClr val="3365F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36"/>
              <p:cNvSpPr txBox="1"/>
              <p:nvPr/>
            </p:nvSpPr>
            <p:spPr>
              <a:xfrm>
                <a:off x="4715925" y="3691125"/>
                <a:ext cx="19806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rgbClr val="FF0000"/>
                    </a:solidFill>
                  </a:rPr>
                  <a:t>Ableitung gleich Null setzen!</a:t>
                </a:r>
                <a:endParaRPr sz="19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62" name="Google Shape;362;p36"/>
              <p:cNvCxnSpPr/>
              <p:nvPr/>
            </p:nvCxnSpPr>
            <p:spPr>
              <a:xfrm>
                <a:off x="3493359" y="4158477"/>
                <a:ext cx="1175100" cy="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3" name="Google Shape;363;p36"/>
              <p:cNvSpPr/>
              <p:nvPr/>
            </p:nvSpPr>
            <p:spPr>
              <a:xfrm>
                <a:off x="3907875" y="387532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5098350" y="2849150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3368325" y="321227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6" name="Google Shape;366;p36"/>
              <p:cNvCxnSpPr/>
              <p:nvPr/>
            </p:nvCxnSpPr>
            <p:spPr>
              <a:xfrm flipH="1">
                <a:off x="5055200" y="3130125"/>
                <a:ext cx="113400" cy="14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7" name="Google Shape;367;p36"/>
              <p:cNvCxnSpPr/>
              <p:nvPr/>
            </p:nvCxnSpPr>
            <p:spPr>
              <a:xfrm>
                <a:off x="3447800" y="3493250"/>
                <a:ext cx="933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descr="\frac{\partial }{\partial \beta}\rm RSS(\beta)=0" id="368" name="Google Shape;368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59" y="1044803"/>
            <a:ext cx="2287800" cy="6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 txBox="1"/>
          <p:nvPr/>
        </p:nvSpPr>
        <p:spPr>
          <a:xfrm>
            <a:off x="5489350" y="18398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pic>
        <p:nvPicPr>
          <p:cNvPr descr="\bf X^Ty=X^TX\beta" id="370" name="Google Shape;370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99" y="1932188"/>
            <a:ext cx="2450676" cy="45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 =\bf (X^T X)^{-1}X^Ty" id="371" name="Google Shape;371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938" y="278587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5823975" y="3476425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</a:t>
            </a:r>
            <a:endParaRPr sz="1800"/>
          </a:p>
        </p:txBody>
      </p:sp>
      <p:sp>
        <p:nvSpPr>
          <p:cNvPr id="373" name="Google Shape;373;p36"/>
          <p:cNvSpPr txBox="1"/>
          <p:nvPr/>
        </p:nvSpPr>
        <p:spPr>
          <a:xfrm>
            <a:off x="5644275" y="4474050"/>
            <a:ext cx="33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#</a:t>
            </a:r>
            <a:r>
              <a:rPr lang="en" sz="1000">
                <a:solidFill>
                  <a:schemeClr val="dk2"/>
                </a:solidFill>
              </a:rPr>
              <a:t> Notiz: viele statistischen Verfahren haben keine geschlossene Lösung und müssen “numerisch” approximiert werden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Wie finden wir das Minimum einer Funktion?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799175"/>
            <a:ext cx="3891445" cy="41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4667325" y="1063200"/>
            <a:ext cx="3891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Geschätzten Koeffizienten (mittels “kleinster Quadrate”)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Weitere statistische Kenngrössen, z.B. p-Werte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R-squared: wie gut passt das Modell zu den Daten?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1209025" y="3118200"/>
            <a:ext cx="460500" cy="87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3" name="Google Shape;383;p37"/>
          <p:cNvSpPr/>
          <p:nvPr/>
        </p:nvSpPr>
        <p:spPr>
          <a:xfrm rot="5400000">
            <a:off x="1172000" y="4010100"/>
            <a:ext cx="195000" cy="134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Lineare Regression in R - Diabetes Beispiel</a:t>
            </a: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Lek1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Überanpassung, Generalisierungsfehler und Bias-Varianz Dilemma</a:t>
            </a:r>
            <a:endParaRPr/>
          </a:p>
        </p:txBody>
      </p:sp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/>
        </p:nvSpPr>
        <p:spPr>
          <a:xfrm>
            <a:off x="603925" y="2834725"/>
            <a:ext cx="7308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Singularität der Designmatrix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Überanpassung an die Daten (sogn “Overfitting”)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Grosser Generalisierungsfehler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568825" y="1154250"/>
            <a:ext cx="7378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Anzahl der Kovariablen ist gross im Vergleich zur Beobachtungen (p&gt;&gt;n)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 mit allen p Kovariablen, d.h. Y=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+</a:t>
            </a:r>
            <a:r>
              <a:rPr lang="en" sz="1800">
                <a:solidFill>
                  <a:schemeClr val="dk2"/>
                </a:solidFill>
              </a:rPr>
              <a:t>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+...+X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Wieso ist dies keine gute Ideen?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Daten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frac{\partial }{\partial \beta}\rm RSS(\beta)=0" id="405" name="Google Shape;405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24" y="1227350"/>
            <a:ext cx="2496284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f X^Ty=X^TX\beta" id="406" name="Google Shape;406;p4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737" y="2121450"/>
            <a:ext cx="2450676" cy="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>
            <a:off x="4993650" y="340525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 txBox="1"/>
          <p:nvPr/>
        </p:nvSpPr>
        <p:spPr>
          <a:xfrm>
            <a:off x="4755600" y="1492350"/>
            <a:ext cx="4388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 Gleichungen mit p Unbekannten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Lösbar wenn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invertierbar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Wichtig: p&gt;n impliziert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singulär (d.h. nicht invertierbar)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hat \beta =\bf (X^T X)^{-1}X^Ty" id="409" name="Google Shape;409;p4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13" y="297802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0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770025" y="2008038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sp>
        <p:nvSpPr>
          <p:cNvPr id="412" name="Google Shape;41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Problem 1: Singularität der Designmatrix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Problem 2: Überanpassung an die Daten </a:t>
            </a:r>
            <a:endParaRPr sz="2730"/>
          </a:p>
        </p:txBody>
      </p: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Zu viele erklärende Variablen führen zu einer Überanpassung an die Daten, s.g. “Overfitting”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Überanpassung bedeutet: das Modell beschreibt nicht nur das echte Signal, sondern auch den zufälligen 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Illustrieren dies mit Hilfe künstlich generierten Daten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426" name="Google Shape;426;p42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n=10: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p=15: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hängt nur von der ersten Kovariaten ab: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50" y="1152475"/>
            <a:ext cx="3999900" cy="329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i,X_{i1},\ldots,X_{ip})" id="429" name="Google Shape;429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2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431" name="Google Shape;431;p42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2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</a:rPr>
                <a:t>i.i.d N(0,1)</a:t>
              </a:r>
              <a:endParaRPr sz="1900">
                <a:solidFill>
                  <a:schemeClr val="dk2"/>
                </a:solidFill>
              </a:endParaRPr>
            </a:p>
          </p:txBody>
        </p:sp>
      </p:grpSp>
      <p:pic>
        <p:nvPicPr>
          <p:cNvPr descr="Y_i=\beta_1X_{i1}+\epsilon_i,\\\beta_1=2, \;\epsilon_i\sim N(0,0.5^2)" id="433" name="Google Shape;433;p4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i=1..n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0" y="981663"/>
            <a:ext cx="4140974" cy="28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875" y="462350"/>
            <a:ext cx="3105075" cy="36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604350" y="3795500"/>
            <a:ext cx="806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Das Modell passt gut: R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=0.88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Regressionskoeffizient ist nahe beim wahren Wert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Was passiert wenn wir “noise” Kovariablen hinzufügen, d.h. p=4, 8, 15?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5438775" y="3649775"/>
            <a:ext cx="1190400" cy="9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5651625" y="2885275"/>
            <a:ext cx="2311500" cy="9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Univariates Modell “Orakel”</a:t>
            </a:r>
            <a:endParaRPr sz="2730"/>
          </a:p>
        </p:txBody>
      </p:sp>
      <p:sp>
        <p:nvSpPr>
          <p:cNvPr id="445" name="Google Shape;44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Überanpassung an die Daten</a:t>
            </a:r>
            <a:endParaRPr sz="273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0" y="1042775"/>
            <a:ext cx="54405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/>
        </p:nvSpPr>
        <p:spPr>
          <a:xfrm>
            <a:off x="5796250" y="2370750"/>
            <a:ext cx="3173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(rotes Kreuz) bewegen sich weg vom wahren Signal (blaue Linie)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nähern sich den Datenpunkten an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Modellierung von “Noise”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 “overfits” die Daten</a:t>
            </a:r>
            <a:endParaRPr sz="1500"/>
          </a:p>
        </p:txBody>
      </p:sp>
      <p:grpSp>
        <p:nvGrpSpPr>
          <p:cNvPr id="453" name="Google Shape;453;p44"/>
          <p:cNvGrpSpPr/>
          <p:nvPr/>
        </p:nvGrpSpPr>
        <p:grpSpPr>
          <a:xfrm>
            <a:off x="5987375" y="401369"/>
            <a:ext cx="1653407" cy="1863195"/>
            <a:chOff x="6383713" y="184788"/>
            <a:chExt cx="1834063" cy="1952625"/>
          </a:xfrm>
        </p:grpSpPr>
        <p:pic>
          <p:nvPicPr>
            <p:cNvPr id="454" name="Google Shape;45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3713" y="194313"/>
              <a:ext cx="962025" cy="1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2425" y="184788"/>
              <a:ext cx="895350" cy="195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8150" y="1152025"/>
            <a:ext cx="237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Biostatistiker in Roche Basel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67600" y="3127400"/>
            <a:ext cx="2418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 Technology Assessment (HTA)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Predictive Modelling and Data Analytics (PMDA)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Bioinformatik &amp; Biomarker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662" y="1482024"/>
            <a:ext cx="2286175" cy="150841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25" y="1637400"/>
            <a:ext cx="1895225" cy="1729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8"/>
          <p:cNvGrpSpPr/>
          <p:nvPr/>
        </p:nvGrpSpPr>
        <p:grpSpPr>
          <a:xfrm>
            <a:off x="6375550" y="1405825"/>
            <a:ext cx="2096901" cy="2028035"/>
            <a:chOff x="6375550" y="1405825"/>
            <a:chExt cx="2096901" cy="2028035"/>
          </a:xfrm>
        </p:grpSpPr>
        <p:pic>
          <p:nvPicPr>
            <p:cNvPr id="100" name="Google Shape;10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5550" y="1485000"/>
              <a:ext cx="2096901" cy="1948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 txBox="1"/>
            <p:nvPr/>
          </p:nvSpPr>
          <p:spPr>
            <a:xfrm>
              <a:off x="7070475" y="1405825"/>
              <a:ext cx="735900" cy="80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reference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coxnet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cforest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backward 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forward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  <p:sp>
        <p:nvSpPr>
          <p:cNvPr id="102" name="Google Shape;102;p18"/>
          <p:cNvSpPr txBox="1"/>
          <p:nvPr/>
        </p:nvSpPr>
        <p:spPr>
          <a:xfrm>
            <a:off x="3968838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Erhebung klinischer Biomarker anhand “Omics” Technologien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375550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Analyse hochdimensionaler Biomarker Daten, zB prädiktive Modellierung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968850" y="1405825"/>
            <a:ext cx="4667700" cy="1961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867000" y="1101725"/>
            <a:ext cx="4049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Klinische Biomarker und personalisierte Medizin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Überschätzung der Koeffizienten</a:t>
            </a:r>
            <a:endParaRPr sz="2730"/>
          </a:p>
        </p:txBody>
      </p:sp>
      <p:sp>
        <p:nvSpPr>
          <p:cNvPr id="462" name="Google Shape;462;p45"/>
          <p:cNvSpPr txBox="1"/>
          <p:nvPr/>
        </p:nvSpPr>
        <p:spPr>
          <a:xfrm>
            <a:off x="5978300" y="1228175"/>
            <a:ext cx="285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 gross: Überschätzung der Koeffizienten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Modelle bewegen sich weg von der Wahrheit (trotz gutem “Fit”)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1" y="1228175"/>
            <a:ext cx="5420578" cy="36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 mit p=15</a:t>
            </a:r>
            <a:endParaRPr sz="2730"/>
          </a:p>
        </p:txBody>
      </p:sp>
      <p:sp>
        <p:nvSpPr>
          <p:cNvPr id="470" name="Google Shape;470;p46"/>
          <p:cNvSpPr txBox="1"/>
          <p:nvPr/>
        </p:nvSpPr>
        <p:spPr>
          <a:xfrm>
            <a:off x="3908400" y="860050"/>
            <a:ext cx="504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Perfekter Fit: “no residual degrees of freedom”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Koeffizienten nicht definiert wegen “</a:t>
            </a:r>
            <a:r>
              <a:rPr lang="en" sz="1500">
                <a:solidFill>
                  <a:schemeClr val="dk2"/>
                </a:solidFill>
              </a:rPr>
              <a:t>singularities</a:t>
            </a:r>
            <a:r>
              <a:rPr lang="en" sz="1500">
                <a:solidFill>
                  <a:schemeClr val="dk2"/>
                </a:solidFill>
              </a:rPr>
              <a:t>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p&gt;N impliziert X</a:t>
            </a:r>
            <a:r>
              <a:rPr baseline="30000" lang="en" sz="1500">
                <a:solidFill>
                  <a:schemeClr val="dk2"/>
                </a:solidFill>
              </a:rPr>
              <a:t>T</a:t>
            </a:r>
            <a:r>
              <a:rPr lang="en" sz="1500">
                <a:solidFill>
                  <a:schemeClr val="dk2"/>
                </a:solidFill>
              </a:rPr>
              <a:t>X </a:t>
            </a:r>
            <a:r>
              <a:rPr b="1" lang="en" sz="1500">
                <a:solidFill>
                  <a:schemeClr val="dk2"/>
                </a:solidFill>
              </a:rPr>
              <a:t>singulär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1" name="Google Shape;4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00" y="860050"/>
            <a:ext cx="2270953" cy="40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674" y="2128703"/>
            <a:ext cx="2705775" cy="1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50" y="624850"/>
            <a:ext cx="3498000" cy="2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7"/>
          <p:cNvSpPr txBox="1"/>
          <p:nvPr/>
        </p:nvSpPr>
        <p:spPr>
          <a:xfrm>
            <a:off x="348725" y="1156975"/>
            <a:ext cx="4972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Ziel ist ein Modell mit guter Vorhersage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Neuer Input x</a:t>
            </a:r>
            <a:r>
              <a:rPr baseline="-25000" lang="en" sz="1800">
                <a:solidFill>
                  <a:schemeClr val="dk2"/>
                </a:solidFill>
              </a:rPr>
              <a:t>new</a:t>
            </a:r>
            <a:r>
              <a:rPr lang="en" sz="1800">
                <a:solidFill>
                  <a:schemeClr val="dk2"/>
                </a:solidFill>
              </a:rPr>
              <a:t>; Vorhersage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Generalisierungsfehler: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0" name="Google Shape;480;p4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</a:t>
            </a:r>
            <a:r>
              <a:rPr lang="en" sz="2730" u="sng"/>
              <a:t>gutes</a:t>
            </a:r>
            <a:r>
              <a:rPr lang="en" sz="2730"/>
              <a:t> Modell? 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Der Generalisierungsfehler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  <p:sp>
        <p:nvSpPr>
          <p:cNvPr id="481" name="Google Shape;481;p47"/>
          <p:cNvSpPr txBox="1"/>
          <p:nvPr/>
        </p:nvSpPr>
        <p:spPr>
          <a:xfrm>
            <a:off x="311700" y="3263825"/>
            <a:ext cx="49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 der Praxis: Training- &amp;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Root-mean-squared-error misst die zu erwartende Abweichung der Vorhersage</a:t>
            </a:r>
            <a:endParaRPr/>
          </a:p>
        </p:txBody>
      </p:sp>
      <p:pic>
        <p:nvPicPr>
          <p:cNvPr descr="\hat{y}=x_{\rm new}^T\hat\beta" id="482" name="Google Shape;482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700" y="1816275"/>
            <a:ext cx="1302600" cy="3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{\rm new}-\hat{y}" id="483" name="Google Shape;483;p4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500" y="2273650"/>
            <a:ext cx="985426" cy="2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225" y="3391450"/>
            <a:ext cx="3537650" cy="110211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/>
        </p:nvSpPr>
        <p:spPr>
          <a:xfrm>
            <a:off x="948400" y="362725"/>
            <a:ext cx="73053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Generalisierungsfehler</a:t>
            </a:r>
            <a:r>
              <a:rPr lang="en" sz="3100"/>
              <a:t> </a:t>
            </a:r>
            <a:endParaRPr sz="3100"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= 𝛔</a:t>
            </a:r>
            <a:r>
              <a:rPr baseline="-25000" lang="en" sz="3100"/>
              <a:t>𝜺</a:t>
            </a:r>
            <a:r>
              <a:rPr baseline="30000" lang="en" sz="3100">
                <a:solidFill>
                  <a:schemeClr val="dk1"/>
                </a:solidFill>
              </a:rPr>
              <a:t>2</a:t>
            </a:r>
            <a:r>
              <a:rPr lang="en" sz="3100"/>
              <a:t>   +   Varianz   +   Bias</a:t>
            </a:r>
            <a:r>
              <a:rPr baseline="30000" lang="en" sz="3100"/>
              <a:t>2</a:t>
            </a:r>
            <a:endParaRPr baseline="30000" sz="3100"/>
          </a:p>
        </p:txBody>
      </p:sp>
      <p:sp>
        <p:nvSpPr>
          <p:cNvPr id="491" name="Google Shape;491;p48"/>
          <p:cNvSpPr/>
          <p:nvPr/>
        </p:nvSpPr>
        <p:spPr>
          <a:xfrm rot="-5400000">
            <a:off x="5683475" y="1319700"/>
            <a:ext cx="144300" cy="2760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 rot="-5400000">
            <a:off x="2800925" y="2096025"/>
            <a:ext cx="144300" cy="43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8"/>
          <p:cNvSpPr txBox="1"/>
          <p:nvPr/>
        </p:nvSpPr>
        <p:spPr>
          <a:xfrm>
            <a:off x="2154375" y="2605900"/>
            <a:ext cx="193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inhärente Fehler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“Noise”</a:t>
            </a:r>
            <a:endParaRPr sz="1600"/>
          </a:p>
        </p:txBody>
      </p:sp>
      <p:sp>
        <p:nvSpPr>
          <p:cNvPr id="494" name="Google Shape;494;p48"/>
          <p:cNvSpPr txBox="1"/>
          <p:nvPr/>
        </p:nvSpPr>
        <p:spPr>
          <a:xfrm>
            <a:off x="4730525" y="2821300"/>
            <a:ext cx="24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Reduzierbarer Fehler</a:t>
            </a:r>
            <a:endParaRPr sz="1600"/>
          </a:p>
        </p:txBody>
      </p:sp>
      <p:sp>
        <p:nvSpPr>
          <p:cNvPr id="495" name="Google Shape;495;p48"/>
          <p:cNvSpPr txBox="1"/>
          <p:nvPr/>
        </p:nvSpPr>
        <p:spPr>
          <a:xfrm>
            <a:off x="628350" y="3401550"/>
            <a:ext cx="7813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Ein </a:t>
            </a:r>
            <a:r>
              <a:rPr lang="en" sz="1800" u="sng">
                <a:solidFill>
                  <a:schemeClr val="dk2"/>
                </a:solidFill>
              </a:rPr>
              <a:t>gutes</a:t>
            </a:r>
            <a:r>
              <a:rPr lang="en" sz="1800">
                <a:solidFill>
                  <a:schemeClr val="dk2"/>
                </a:solidFill>
              </a:rPr>
              <a:t> Modell versucht</a:t>
            </a:r>
            <a:r>
              <a:rPr lang="en" sz="1800">
                <a:solidFill>
                  <a:schemeClr val="dk2"/>
                </a:solidFill>
              </a:rPr>
              <a:t> den Reduzierbaren Fehler zu minimieren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Unter gewissen Annahmen: Varianz </a:t>
            </a:r>
            <a:r>
              <a:rPr lang="en" sz="1800">
                <a:solidFill>
                  <a:schemeClr val="dk2"/>
                </a:solidFill>
              </a:rPr>
              <a:t> ≅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Bias-Varianz Dilemma: komplexe Modelle (viele Kovariablen) haben einen kleinen Bias, aber eine grosse Var</a:t>
            </a:r>
            <a:r>
              <a:rPr lang="en" sz="1800">
                <a:solidFill>
                  <a:schemeClr val="dk2"/>
                </a:solidFill>
              </a:rPr>
              <a:t>ianz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6" name="Google Shape;496;p48"/>
          <p:cNvSpPr txBox="1"/>
          <p:nvPr/>
        </p:nvSpPr>
        <p:spPr>
          <a:xfrm>
            <a:off x="6011475" y="1667975"/>
            <a:ext cx="205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= systematische Verzerrung (zum wahren Wert)?</a:t>
            </a:r>
            <a:endParaRPr sz="1500"/>
          </a:p>
        </p:txBody>
      </p:sp>
      <p:sp>
        <p:nvSpPr>
          <p:cNvPr id="497" name="Google Shape;497;p48"/>
          <p:cNvSpPr txBox="1"/>
          <p:nvPr/>
        </p:nvSpPr>
        <p:spPr>
          <a:xfrm>
            <a:off x="4031075" y="1667975"/>
            <a:ext cx="1701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= wie “variable” (zerstreut) ist die Vorhersage?</a:t>
            </a:r>
            <a:endParaRPr sz="1500"/>
          </a:p>
        </p:txBody>
      </p:sp>
      <p:pic>
        <p:nvPicPr>
          <p:cNvPr descr="\sigma^2_{\epsilon} \frac{p}{N}" id="498" name="Google Shape;498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262" y="3813200"/>
            <a:ext cx="55777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900925" y="436525"/>
            <a:ext cx="7264800" cy="28866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9"/>
          <p:cNvSpPr txBox="1"/>
          <p:nvPr/>
        </p:nvSpPr>
        <p:spPr>
          <a:xfrm>
            <a:off x="311700" y="566725"/>
            <a:ext cx="4506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6" name="Google Shape;506;p49"/>
          <p:cNvSpPr txBox="1"/>
          <p:nvPr>
            <p:ph idx="4294967295" type="title"/>
          </p:nvPr>
        </p:nvSpPr>
        <p:spPr>
          <a:xfrm>
            <a:off x="167600" y="1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der Praxis…</a:t>
            </a:r>
            <a:endParaRPr sz="2730"/>
          </a:p>
        </p:txBody>
      </p:sp>
      <p:sp>
        <p:nvSpPr>
          <p:cNvPr id="507" name="Google Shape;507;p49"/>
          <p:cNvSpPr txBox="1"/>
          <p:nvPr/>
        </p:nvSpPr>
        <p:spPr>
          <a:xfrm>
            <a:off x="1535950" y="2511263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9"/>
          <p:cNvSpPr txBox="1"/>
          <p:nvPr/>
        </p:nvSpPr>
        <p:spPr>
          <a:xfrm>
            <a:off x="167600" y="1003850"/>
            <a:ext cx="5054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Training und Test 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Simulieren “Dummy”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 gut sind die Modelle p=1, 4, 8 und 15?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Beachte</a:t>
            </a:r>
            <a:r>
              <a:rPr lang="en" sz="1800">
                <a:solidFill>
                  <a:schemeClr val="dk2"/>
                </a:solidFill>
              </a:rPr>
              <a:t>: der inhärente Fehler ist σ=0.5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Für p=8 und 15: RMSE 6-8 mal grösser!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63" y="4010563"/>
            <a:ext cx="7591425" cy="103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49"/>
          <p:cNvGrpSpPr/>
          <p:nvPr/>
        </p:nvGrpSpPr>
        <p:grpSpPr>
          <a:xfrm>
            <a:off x="5570741" y="317949"/>
            <a:ext cx="2777402" cy="3599205"/>
            <a:chOff x="5200613" y="36726"/>
            <a:chExt cx="2981325" cy="3871361"/>
          </a:xfrm>
        </p:grpSpPr>
        <p:pic>
          <p:nvPicPr>
            <p:cNvPr id="511" name="Google Shape;51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0775" y="36726"/>
              <a:ext cx="2921025" cy="144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30775" y="1426600"/>
              <a:ext cx="2921025" cy="1233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0613" y="2660313"/>
              <a:ext cx="2981325" cy="1247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Take Home Punkte</a:t>
            </a:r>
            <a:endParaRPr sz="2730"/>
          </a:p>
        </p:txBody>
      </p:sp>
      <p:sp>
        <p:nvSpPr>
          <p:cNvPr id="520" name="Google Shape;520;p5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Schwierigkeiten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Kleinste-Quadrate-Schätzer ist Singulär für p&gt;n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Überanpassung an die Daten “Overfitting”; R</a:t>
            </a:r>
            <a:r>
              <a:rPr baseline="30000" lang="en" sz="1829"/>
              <a:t>2</a:t>
            </a:r>
            <a:r>
              <a:rPr lang="en" sz="1829"/>
              <a:t> ist keine nützliche Grösse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Überschätzung der Regressionskoeffizienten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Konzepte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10:1 Faustregel: zur Vermeidung von Overfitting sollte p &lt; n/10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Generalisierungsfehler: Training, Testdaten, RMSE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Gutes Modell = kleiner Generalisierungsfehler!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Bias-Varianz Dilemma </a:t>
            </a:r>
            <a:endParaRPr sz="1829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9"/>
              <a:t>Jetzt: Methoden die gut funktionieren mit hochdimensionalen Daten!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521" name="Google Shape;5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Lek2</a:t>
            </a:r>
            <a:endParaRPr sz="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Regression und Modellselektion</a:t>
            </a:r>
            <a:endParaRPr/>
          </a:p>
        </p:txBody>
      </p:sp>
      <p:sp>
        <p:nvSpPr>
          <p:cNvPr id="528" name="Google Shape;52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34" name="Google Shape;534;p52"/>
          <p:cNvSpPr txBox="1"/>
          <p:nvPr/>
        </p:nvSpPr>
        <p:spPr>
          <a:xfrm>
            <a:off x="455200" y="13448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Kleinste Quadrate Verfahren als Optimierungsproblem</a:t>
            </a:r>
            <a:endParaRPr sz="1829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5" name="Google Shape;535;p52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Overfitting führt zu Überschätzung der Koeffizienten</a:t>
            </a:r>
            <a:endParaRPr sz="1829">
              <a:solidFill>
                <a:schemeClr val="dk2"/>
              </a:solidFill>
            </a:endParaRPr>
          </a:p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Methoden mit gewisse </a:t>
            </a:r>
            <a:r>
              <a:rPr lang="en" sz="1829">
                <a:solidFill>
                  <a:schemeClr val="dk2"/>
                </a:solidFill>
              </a:rPr>
              <a:t>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536" name="Google Shape;536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3506223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537" name="Google Shape;537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539" name="Google Shape;539;p5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Regularisierte Lineare Regression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Kleinste Quadrate unter Nebenbedingungen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Subset-Regression</a:t>
            </a:r>
            <a:endParaRPr sz="2730"/>
          </a:p>
        </p:txBody>
      </p:sp>
      <p:sp>
        <p:nvSpPr>
          <p:cNvPr id="545" name="Google Shape;545;p53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Minimiere Kleinste-Quadrate unter NB: nur Koeffizienten in S sind relevant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OLS Schätzer basierend auf Subgruppe “S” von Kovariablen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Betrachte Sequenz </a:t>
            </a:r>
            <a:endParaRPr/>
          </a:p>
        </p:txBody>
      </p:sp>
      <p:sp>
        <p:nvSpPr>
          <p:cNvPr id="546" name="Google Shape;54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75" y="1405050"/>
            <a:ext cx="4245125" cy="12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75" y="2953125"/>
            <a:ext cx="4175700" cy="1244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_1, S_2,\ldots,S_K" id="549" name="Google Shape;549;p5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899" y="4197925"/>
            <a:ext cx="2105800" cy="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Best Subset- und Schrittweise Regression</a:t>
            </a:r>
            <a:endParaRPr sz="2730"/>
          </a:p>
        </p:txBody>
      </p:sp>
      <p:sp>
        <p:nvSpPr>
          <p:cNvPr id="555" name="Google Shape;555;p5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gibt verschieden Verfahren zur Generierung von Subgruppen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Vorwärtsselektion</a:t>
            </a:r>
            <a:r>
              <a:rPr lang="en"/>
              <a:t>: starte mit “leerem Modell”, füge wichtige Variablen schrittweise hinzu (F-Statistik)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Rückwärtsselektion</a:t>
            </a:r>
            <a:r>
              <a:rPr lang="en"/>
              <a:t>: starte mit “vollem Modell”, eliminiere schrittweise weniger wichtige Variablen (F-statistik)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Alle Subset-Selektion</a:t>
            </a:r>
            <a:r>
              <a:rPr lang="en"/>
              <a:t>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Sequenz von Subgruppen                            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Wähle die “beste” Subgruppe (bestes Modell)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_1, S_2,\ldots,S_K" id="557" name="Google Shape;557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743" y="2804875"/>
            <a:ext cx="1894332" cy="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Assessment</a:t>
            </a:r>
            <a:endParaRPr sz="2720"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12" name="Google Shape;112;p19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13" name="Google Shape;113;p19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14" name="Google Shape;114;p19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15" name="Google Shape;115;p19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6" name="Google Shape;116;p19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7" name="Google Shape;117;p19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8" name="Google Shape;118;p19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9" name="Google Shape;119;p19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0" name="Google Shape;120;p19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21" name="Google Shape;121;p19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22" name="Google Shape;122;p19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23" name="Google Shape;123;p19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4" name="Google Shape;124;p19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25" name="Google Shape;125;p19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26" name="Google Shape;126;p19"/>
          <p:cNvSpPr txBox="1"/>
          <p:nvPr/>
        </p:nvSpPr>
        <p:spPr>
          <a:xfrm>
            <a:off x="5499250" y="4582975"/>
            <a:ext cx="369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Feature, Kovariable, Erklärende Variable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Zielgrösse, Response, Abhängige Variable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Ausgangslage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Hochdimensionale Daten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 gross, n klein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Modellselektion: Wähle das “Beste” Modell?</a:t>
            </a:r>
            <a:endParaRPr sz="2730"/>
          </a:p>
        </p:txBody>
      </p:sp>
      <p:sp>
        <p:nvSpPr>
          <p:cNvPr id="563" name="Google Shape;563;p55"/>
          <p:cNvSpPr txBox="1"/>
          <p:nvPr>
            <p:ph idx="1" type="body"/>
          </p:nvPr>
        </p:nvSpPr>
        <p:spPr>
          <a:xfrm>
            <a:off x="311700" y="3458700"/>
            <a:ext cx="8580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Schätzung der Koeffizienten für verschiedene S</a:t>
            </a:r>
            <a:r>
              <a:rPr baseline="-25000" lang="en"/>
              <a:t>1</a:t>
            </a:r>
            <a:r>
              <a:rPr lang="en"/>
              <a:t>,...,S</a:t>
            </a:r>
            <a:r>
              <a:rPr baseline="-25000" lang="en"/>
              <a:t>K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Modellselektion: wähle das beste Modell S</a:t>
            </a:r>
            <a:r>
              <a:rPr baseline="-25000" lang="en"/>
              <a:t>opt</a:t>
            </a:r>
            <a:endParaRPr baseline="-25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Generalisierungsfehler von S</a:t>
            </a:r>
            <a:r>
              <a:rPr baseline="-25000" lang="en"/>
              <a:t>opt</a:t>
            </a:r>
            <a:endParaRPr baseline="-25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sp>
        <p:nvSpPr>
          <p:cNvPr id="564" name="Google Shape;56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5" name="Google Shape;565;p55"/>
          <p:cNvGrpSpPr/>
          <p:nvPr/>
        </p:nvGrpSpPr>
        <p:grpSpPr>
          <a:xfrm>
            <a:off x="1081985" y="757650"/>
            <a:ext cx="6125165" cy="2576450"/>
            <a:chOff x="1158185" y="2510250"/>
            <a:chExt cx="6125165" cy="2576450"/>
          </a:xfrm>
        </p:grpSpPr>
        <p:grpSp>
          <p:nvGrpSpPr>
            <p:cNvPr id="566" name="Google Shape;566;p55"/>
            <p:cNvGrpSpPr/>
            <p:nvPr/>
          </p:nvGrpSpPr>
          <p:grpSpPr>
            <a:xfrm>
              <a:off x="1158185" y="3082225"/>
              <a:ext cx="4758231" cy="947100"/>
              <a:chOff x="1158225" y="3463225"/>
              <a:chExt cx="4862284" cy="947100"/>
            </a:xfrm>
          </p:grpSpPr>
          <p:sp>
            <p:nvSpPr>
              <p:cNvPr id="567" name="Google Shape;567;p55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568" name="Google Shape;568;p55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569" name="Google Shape;569;p55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570" name="Google Shape;570;p55"/>
            <p:cNvSpPr/>
            <p:nvPr/>
          </p:nvSpPr>
          <p:spPr>
            <a:xfrm rot="5400000">
              <a:off x="3446550" y="6426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5"/>
            <p:cNvSpPr txBox="1"/>
            <p:nvPr/>
          </p:nvSpPr>
          <p:spPr>
            <a:xfrm>
              <a:off x="3109200" y="25102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grpSp>
          <p:nvGrpSpPr>
            <p:cNvPr id="572" name="Google Shape;572;p55"/>
            <p:cNvGrpSpPr/>
            <p:nvPr/>
          </p:nvGrpSpPr>
          <p:grpSpPr>
            <a:xfrm>
              <a:off x="1177200" y="4139600"/>
              <a:ext cx="4758149" cy="947100"/>
              <a:chOff x="794519" y="3463225"/>
              <a:chExt cx="4620908" cy="947100"/>
            </a:xfrm>
          </p:grpSpPr>
          <p:sp>
            <p:nvSpPr>
              <p:cNvPr id="573" name="Google Shape;573;p55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574" name="Google Shape;574;p55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</a:t>
                </a:r>
                <a:endParaRPr b="1"/>
              </a:p>
            </p:txBody>
          </p:sp>
        </p:grpSp>
        <p:sp>
          <p:nvSpPr>
            <p:cNvPr id="575" name="Google Shape;575;p55"/>
            <p:cNvSpPr txBox="1"/>
            <p:nvPr/>
          </p:nvSpPr>
          <p:spPr>
            <a:xfrm>
              <a:off x="6152050" y="33556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  <p:sp>
          <p:nvSpPr>
            <p:cNvPr id="576" name="Google Shape;576;p55"/>
            <p:cNvSpPr txBox="1"/>
            <p:nvPr/>
          </p:nvSpPr>
          <p:spPr>
            <a:xfrm>
              <a:off x="6152050" y="43589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sp>
        <p:nvSpPr>
          <p:cNvPr id="577" name="Google Shape;577;p55"/>
          <p:cNvSpPr/>
          <p:nvPr/>
        </p:nvSpPr>
        <p:spPr>
          <a:xfrm rot="10800000">
            <a:off x="6501625" y="3611350"/>
            <a:ext cx="211800" cy="5760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578" name="Google Shape;578;p55"/>
          <p:cNvSpPr txBox="1"/>
          <p:nvPr/>
        </p:nvSpPr>
        <p:spPr>
          <a:xfrm>
            <a:off x="6778500" y="3514600"/>
            <a:ext cx="211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</a:rPr>
              <a:t>Trainieren des Modells</a:t>
            </a:r>
            <a:endParaRPr sz="1900">
              <a:solidFill>
                <a:srgbClr val="0000FF"/>
              </a:solidFill>
            </a:endParaRPr>
          </a:p>
        </p:txBody>
      </p:sp>
      <p:sp>
        <p:nvSpPr>
          <p:cNvPr id="579" name="Google Shape;579;p55"/>
          <p:cNvSpPr/>
          <p:nvPr/>
        </p:nvSpPr>
        <p:spPr>
          <a:xfrm rot="10800000">
            <a:off x="6501625" y="4304725"/>
            <a:ext cx="211800" cy="3585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580" name="Google Shape;580;p55"/>
          <p:cNvSpPr txBox="1"/>
          <p:nvPr/>
        </p:nvSpPr>
        <p:spPr>
          <a:xfrm>
            <a:off x="6778500" y="4253125"/>
            <a:ext cx="255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Testen des Modells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</a:t>
            </a:r>
            <a:endParaRPr sz="2730"/>
          </a:p>
        </p:txBody>
      </p:sp>
      <p:sp>
        <p:nvSpPr>
          <p:cNvPr id="586" name="Google Shape;586;p56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Bestes Modell, kleinster Generalisierungsfehler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ist Teil des “Trainings”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LÖSUNG: Approximiere den Generalisierungsfehler mittels Trainingsdaten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Kreuzvalidierung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Informationskriterium, z.B. AIC, BIC, Cp-Wert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Kreuzvalidierung</a:t>
            </a:r>
            <a:endParaRPr sz="2730"/>
          </a:p>
        </p:txBody>
      </p:sp>
      <p:sp>
        <p:nvSpPr>
          <p:cNvPr id="593" name="Google Shape;593;p5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Teile die Trainingsdaten in K Stücke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Wiederhole “Train/Test” K-mal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Kreuzvalidierungsfehler (CV) = Mittelwert aller Err</a:t>
            </a:r>
            <a:r>
              <a:rPr baseline="-25000" lang="en"/>
              <a:t>1</a:t>
            </a:r>
            <a:r>
              <a:rPr lang="en"/>
              <a:t>,…,Err</a:t>
            </a:r>
            <a:r>
              <a:rPr baseline="-25000" lang="en"/>
              <a:t>K</a:t>
            </a:r>
            <a:endParaRPr baseline="-2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5" name="Google Shape;595;p57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{88444694-EC3C-4DDE-B146-8244AA5675A5}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pSp>
        <p:nvGrpSpPr>
          <p:cNvPr id="596" name="Google Shape;596;p57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597" name="Google Shape;597;p57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598" name="Google Shape;598;p57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599" name="Google Shape;599;p57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600" name="Google Shape;600;p57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graphicFrame>
        <p:nvGraphicFramePr>
          <p:cNvPr id="601" name="Google Shape;601;p57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{88444694-EC3C-4DDE-B146-8244AA5675A5}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8"/>
          <p:cNvSpPr txBox="1"/>
          <p:nvPr/>
        </p:nvSpPr>
        <p:spPr>
          <a:xfrm>
            <a:off x="477600" y="565450"/>
            <a:ext cx="8337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Informationskriterium</a:t>
            </a:r>
            <a:endParaRPr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≈ Goodness-of-Fit + Modell Komplexität</a:t>
            </a:r>
            <a:endParaRPr/>
          </a:p>
        </p:txBody>
      </p:sp>
      <p:pic>
        <p:nvPicPr>
          <p:cNvPr descr="\rm Cp=\rm \frac{1}{n}RSS(\hat \beta)+2\frac{p}{n}\hat{\sigma}_{\epsilon}" id="607" name="Google Shape;607;p5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638" y="2865950"/>
            <a:ext cx="5470776" cy="78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m AIC=\rm -2\;LogLik +2p" id="608" name="Google Shape;608;p5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462" y="4147650"/>
            <a:ext cx="5601150" cy="6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8"/>
          <p:cNvSpPr txBox="1"/>
          <p:nvPr/>
        </p:nvSpPr>
        <p:spPr>
          <a:xfrm>
            <a:off x="443975" y="2465825"/>
            <a:ext cx="17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Beispiele:</a:t>
            </a:r>
            <a:endParaRPr sz="1900"/>
          </a:p>
        </p:txBody>
      </p:sp>
      <p:sp>
        <p:nvSpPr>
          <p:cNvPr id="610" name="Google Shape;610;p58"/>
          <p:cNvSpPr/>
          <p:nvPr/>
        </p:nvSpPr>
        <p:spPr>
          <a:xfrm>
            <a:off x="443975" y="393725"/>
            <a:ext cx="8084100" cy="16083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</a:t>
            </a:r>
            <a:endParaRPr sz="2730"/>
          </a:p>
        </p:txBody>
      </p:sp>
      <p:sp>
        <p:nvSpPr>
          <p:cNvPr id="617" name="Google Shape;617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Kreuzvalidierung</a:t>
            </a:r>
            <a:endParaRPr sz="1800"/>
          </a:p>
        </p:txBody>
      </p:sp>
      <p:sp>
        <p:nvSpPr>
          <p:cNvPr id="618" name="Google Shape;618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Informationskriterium</a:t>
            </a:r>
            <a:endParaRPr sz="1800"/>
          </a:p>
        </p:txBody>
      </p:sp>
      <p:sp>
        <p:nvSpPr>
          <p:cNvPr id="619" name="Google Shape;61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0" name="Google Shape;6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50" y="1735925"/>
            <a:ext cx="4705149" cy="29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50" y="1735925"/>
            <a:ext cx="3641300" cy="25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 </a:t>
            </a:r>
            <a:endParaRPr sz="2730"/>
          </a:p>
        </p:txBody>
      </p:sp>
      <p:sp>
        <p:nvSpPr>
          <p:cNvPr id="627" name="Google Shape;627;p6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in R: regsubsets (leaps) und stepAIC (MASS)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Beispiel Vorwärtsselektion mittels AIC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28" name="Google Shape;6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1800"/>
            <a:ext cx="4181200" cy="24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108" y="1640688"/>
            <a:ext cx="4095691" cy="15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350" y="3320650"/>
            <a:ext cx="4181200" cy="15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637" name="Google Shape;63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643" name="Google Shape;643;p6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Nebenbedingung: beschränke die Grösse der Koeffizienten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Optimierungsproblem:</a:t>
            </a:r>
            <a:endParaRPr/>
          </a:p>
        </p:txBody>
      </p:sp>
      <p:sp>
        <p:nvSpPr>
          <p:cNvPr id="644" name="Google Shape;64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01" y="1525051"/>
            <a:ext cx="3116350" cy="1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300" y="3480400"/>
            <a:ext cx="4819700" cy="14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2"/>
          <p:cNvSpPr txBox="1"/>
          <p:nvPr/>
        </p:nvSpPr>
        <p:spPr>
          <a:xfrm>
            <a:off x="4872350" y="1887925"/>
            <a:ext cx="14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“</a:t>
            </a:r>
            <a:r>
              <a:rPr lang="en" sz="2200">
                <a:solidFill>
                  <a:schemeClr val="accent1"/>
                </a:solidFill>
              </a:rPr>
              <a:t>L2-Norm”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653" name="Google Shape;65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63"/>
          <p:cNvSpPr txBox="1"/>
          <p:nvPr/>
        </p:nvSpPr>
        <p:spPr>
          <a:xfrm>
            <a:off x="537775" y="982250"/>
            <a:ext cx="6649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Geometrische Anschauung: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55" name="Google Shape;6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50" y="779400"/>
            <a:ext cx="3533775" cy="10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3"/>
          <p:cNvSpPr txBox="1"/>
          <p:nvPr/>
        </p:nvSpPr>
        <p:spPr>
          <a:xfrm>
            <a:off x="5033375" y="2318000"/>
            <a:ext cx="3865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RSS(β) wird minimiert unter der Nebenbedingung dass β im “blauen” Kreis zu liegen kommt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Der OLS Schätzer wird Richtung Nullpunkt geschrumpft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grpSp>
        <p:nvGrpSpPr>
          <p:cNvPr id="657" name="Google Shape;657;p63"/>
          <p:cNvGrpSpPr/>
          <p:nvPr/>
        </p:nvGrpSpPr>
        <p:grpSpPr>
          <a:xfrm>
            <a:off x="461677" y="1936679"/>
            <a:ext cx="4351540" cy="3206881"/>
            <a:chOff x="461677" y="1936679"/>
            <a:chExt cx="4351540" cy="3206881"/>
          </a:xfrm>
        </p:grpSpPr>
        <p:pic>
          <p:nvPicPr>
            <p:cNvPr id="658" name="Google Shape;658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77" y="2072718"/>
              <a:ext cx="4351540" cy="3070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9" name="Google Shape;659;p63"/>
            <p:cNvCxnSpPr/>
            <p:nvPr/>
          </p:nvCxnSpPr>
          <p:spPr>
            <a:xfrm flipH="1">
              <a:off x="2614811" y="2456419"/>
              <a:ext cx="579300" cy="5652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60" name="Google Shape;660;p63"/>
            <p:cNvSpPr txBox="1"/>
            <p:nvPr/>
          </p:nvSpPr>
          <p:spPr>
            <a:xfrm>
              <a:off x="3117465" y="1936679"/>
              <a:ext cx="1132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</a:rPr>
                <a:t>RSS(𝛽)</a:t>
              </a:r>
              <a:endParaRPr sz="21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L2 Penalization</a:t>
            </a:r>
            <a:endParaRPr sz="2730"/>
          </a:p>
        </p:txBody>
      </p:sp>
      <p:sp>
        <p:nvSpPr>
          <p:cNvPr id="666" name="Google Shape;666;p64"/>
          <p:cNvSpPr txBox="1"/>
          <p:nvPr>
            <p:ph idx="1" type="body"/>
          </p:nvPr>
        </p:nvSpPr>
        <p:spPr>
          <a:xfrm>
            <a:off x="311700" y="1017949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Nebenbedingung als Penalty (“Lagrange Multiplikator”)</a:t>
            </a:r>
            <a:endParaRPr sz="1829"/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Alternative (äquivalente) Formulierung</a:t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sp>
        <p:nvSpPr>
          <p:cNvPr id="667" name="Google Shape;66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8" name="Google Shape;668;p64"/>
          <p:cNvGrpSpPr/>
          <p:nvPr/>
        </p:nvGrpSpPr>
        <p:grpSpPr>
          <a:xfrm>
            <a:off x="571580" y="2158029"/>
            <a:ext cx="7032241" cy="1630003"/>
            <a:chOff x="426275" y="1823450"/>
            <a:chExt cx="6415108" cy="1300050"/>
          </a:xfrm>
        </p:grpSpPr>
        <p:pic>
          <p:nvPicPr>
            <p:cNvPr id="669" name="Google Shape;669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275" y="1823450"/>
              <a:ext cx="6298451" cy="13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64"/>
            <p:cNvSpPr/>
            <p:nvPr/>
          </p:nvSpPr>
          <p:spPr>
            <a:xfrm rot="-5400000">
              <a:off x="4241876" y="2337700"/>
              <a:ext cx="230700" cy="11976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671" name="Google Shape;671;p64"/>
            <p:cNvSpPr/>
            <p:nvPr/>
          </p:nvSpPr>
          <p:spPr>
            <a:xfrm rot="-5400000">
              <a:off x="6108333" y="2344107"/>
              <a:ext cx="267600" cy="119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672" name="Google Shape;672;p64"/>
          <p:cNvSpPr txBox="1"/>
          <p:nvPr/>
        </p:nvSpPr>
        <p:spPr>
          <a:xfrm>
            <a:off x="4223400" y="4098000"/>
            <a:ext cx="5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4"/>
          <p:cNvSpPr txBox="1"/>
          <p:nvPr/>
        </p:nvSpPr>
        <p:spPr>
          <a:xfrm>
            <a:off x="6209075" y="3894600"/>
            <a:ext cx="2812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Modellkomplexität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Regularisierungs-, Strafterm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Lambda: Tuning-Parameter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74" name="Google Shape;674;p64"/>
          <p:cNvSpPr txBox="1"/>
          <p:nvPr/>
        </p:nvSpPr>
        <p:spPr>
          <a:xfrm>
            <a:off x="4094850" y="3894600"/>
            <a:ext cx="189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Goodness-of-Fit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Assessment</a:t>
            </a:r>
            <a:endParaRPr sz="2720"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35" name="Google Shape;135;p20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36" name="Google Shape;136;p20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37" name="Google Shape;137;p20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38" name="Google Shape;138;p20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39" name="Google Shape;139;p20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0" name="Google Shape;140;p20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1" name="Google Shape;141;p20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2" name="Google Shape;142;p20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3" name="Google Shape;143;p20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44" name="Google Shape;144;p20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45" name="Google Shape;145;p20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46" name="Google Shape;146;p20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7" name="Google Shape;147;p20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48" name="Google Shape;148;p20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2035650" y="15037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0" name="Google Shape;150;p20"/>
          <p:cNvSpPr txBox="1"/>
          <p:nvPr/>
        </p:nvSpPr>
        <p:spPr>
          <a:xfrm>
            <a:off x="2035650" y="337737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1" name="Google Shape;151;p20"/>
          <p:cNvSpPr txBox="1"/>
          <p:nvPr/>
        </p:nvSpPr>
        <p:spPr>
          <a:xfrm>
            <a:off x="2035650" y="20116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Fragestellungen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Können wir die Zielgrösse (Y) mittels Features (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r>
              <a:rPr lang="en"/>
              <a:t>) vorhersagen? (</a:t>
            </a:r>
            <a:r>
              <a:rPr b="1" lang="en"/>
              <a:t>Vorhersage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Welche “Features” erklären die Zielgrösse am besten? (</a:t>
            </a:r>
            <a:r>
              <a:rPr b="1" lang="en"/>
              <a:t>Feature Assessment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Wahl des Tuning-Parameters (Modellselektion)</a:t>
            </a:r>
            <a:endParaRPr sz="2730"/>
          </a:p>
        </p:txBody>
      </p:sp>
      <p:sp>
        <p:nvSpPr>
          <p:cNvPr id="680" name="Google Shape;680;p65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Ridge-Schätzer für eine Sequenz von Lambda’s (“äquivalent zu der Sequenz von Subgruppen”)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 zur Ermittlung eines optimalen Lambda (oder Informationskriteriums)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Glmnet package für Ridge Regression in 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glmnet: berechnet Ridge-Schätzer für eine Sequenz von Lambdas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cv.glmnet: Optimales lambda mittels Kreuzvalidierung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&lt;\lambda_1&lt;\lambda_2&lt;\ldots&lt;\lambda_K&lt;\infty" id="682" name="Google Shape;682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00" y="1899526"/>
            <a:ext cx="5771976" cy="4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688" name="Google Shape;68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Wichtig: wähle alpha = 0 für Ridge Regression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Sogenannter “Trace plot”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steigendes Lambda werden die Koeffizienten zum Nullpunkt geschrumpft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Erster Koeffizient ist der wichtigste (wie erwartet!)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1" name="Google Shape;6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0" y="946700"/>
            <a:ext cx="4566551" cy="40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697" name="Google Shape;697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Lambda.min: kleinster CV Fehler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Lambda.1se: grösstes lambda innerhalb 1 SE des kleinsten CVs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00" y="2857250"/>
            <a:ext cx="1925542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450" y="2839825"/>
            <a:ext cx="1960750" cy="112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67"/>
          <p:cNvGrpSpPr/>
          <p:nvPr/>
        </p:nvGrpSpPr>
        <p:grpSpPr>
          <a:xfrm>
            <a:off x="311711" y="1152464"/>
            <a:ext cx="4457638" cy="3744343"/>
            <a:chOff x="257025" y="844225"/>
            <a:chExt cx="4849476" cy="4111500"/>
          </a:xfrm>
        </p:grpSpPr>
        <p:pic>
          <p:nvPicPr>
            <p:cNvPr id="703" name="Google Shape;703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025" y="844225"/>
              <a:ext cx="4849476" cy="411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67"/>
            <p:cNvSpPr/>
            <p:nvPr/>
          </p:nvSpPr>
          <p:spPr>
            <a:xfrm>
              <a:off x="965675" y="1783800"/>
              <a:ext cx="3969900" cy="2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67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Lek3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11" name="Google Shape;711;p68"/>
          <p:cNvSpPr txBox="1"/>
          <p:nvPr>
            <p:ph idx="4294967295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n=442 Patienten mit Diabetes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Y: Fortschreiten der Krankheit 1 Jahr nach Studienbeginn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X: Alter, Geschlecht, BMI, Blutdruck, Blutserum Werte und quadratische Term (p=64)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Aufgabe für den Statistiker: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Finde ein Modell, das den Krankheitsfortschritt (Y) vorhersagt.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Welche Variablen sind wichtige Faktoren?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18" name="Google Shape;718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Training und Test Daten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19" name="Google Shape;719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 Regression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20" name="Google Shape;72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" y="1737975"/>
            <a:ext cx="4085300" cy="2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00" y="1803875"/>
            <a:ext cx="4415300" cy="24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28" name="Google Shape;728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Vorwärtsselektion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29" name="Google Shape;729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Selektiertes Modell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30" name="Google Shape;73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4" y="1667225"/>
            <a:ext cx="4001456" cy="27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629150"/>
            <a:ext cx="4111250" cy="2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0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RMSE=59.9</a:t>
            </a:r>
            <a:r>
              <a:rPr b="1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(Modell mit allen p=64 Variablen: RMSE=84.5)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4" name="Google Shape;734;p70"/>
          <p:cNvSpPr txBox="1"/>
          <p:nvPr/>
        </p:nvSpPr>
        <p:spPr>
          <a:xfrm>
            <a:off x="6593250" y="4867150"/>
            <a:ext cx="26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# p-Werte des selektierten Modells sind verzerrt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40" name="Google Shape;74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1" name="Google Shape;741;p71"/>
          <p:cNvSpPr txBox="1"/>
          <p:nvPr/>
        </p:nvSpPr>
        <p:spPr>
          <a:xfrm>
            <a:off x="365500" y="911800"/>
            <a:ext cx="3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Ridge Regression - Trace Plot</a:t>
            </a:r>
            <a:endParaRPr/>
          </a:p>
        </p:txBody>
      </p:sp>
      <p:sp>
        <p:nvSpPr>
          <p:cNvPr id="742" name="Google Shape;742;p71"/>
          <p:cNvSpPr txBox="1"/>
          <p:nvPr/>
        </p:nvSpPr>
        <p:spPr>
          <a:xfrm>
            <a:off x="4656600" y="911800"/>
            <a:ext cx="3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Kreuzvalidierung</a:t>
            </a:r>
            <a:endParaRPr/>
          </a:p>
        </p:txBody>
      </p:sp>
      <p:pic>
        <p:nvPicPr>
          <p:cNvPr id="743" name="Google Shape;7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00" y="1371850"/>
            <a:ext cx="3464311" cy="31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590" y="1395712"/>
            <a:ext cx="3779475" cy="24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1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RMSE=62.63 (Modell Vorwärtsregression: RMSE=59.89)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Eigenschaften von Ridge Regression</a:t>
            </a:r>
            <a:endParaRPr/>
          </a:p>
        </p:txBody>
      </p:sp>
      <p:sp>
        <p:nvSpPr>
          <p:cNvPr id="751" name="Google Shape;75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Weitere </a:t>
            </a:r>
            <a:r>
              <a:rPr lang="en" sz="2730"/>
              <a:t>Eigenschaften von Ridge Regression</a:t>
            </a:r>
            <a:endParaRPr sz="2730"/>
          </a:p>
        </p:txBody>
      </p:sp>
      <p:sp>
        <p:nvSpPr>
          <p:cNvPr id="757" name="Google Shape;757;p73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Analytische Lösung des Optimierungsproblems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in Richtung der Hauptkomponenten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Effektiven Freiheitsgrade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und Bayesianischen Statistik</a:t>
            </a:r>
            <a:endParaRPr/>
          </a:p>
        </p:txBody>
      </p:sp>
      <p:sp>
        <p:nvSpPr>
          <p:cNvPr id="758" name="Google Shape;75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</a:t>
            </a:r>
            <a:r>
              <a:rPr lang="en" sz="2730"/>
              <a:t> Analytischen Lösung (sh Übung)</a:t>
            </a:r>
            <a:endParaRPr sz="273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325" y="1034800"/>
            <a:ext cx="2628549" cy="31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{\beta}^{\rm Ridge}_{\lambda}&amp;=(\bf X^T \bf X+\lambda \bf I)^{-1}\bf X^T \bf y.&#10;\end{align*}" id="765" name="Google Shape;765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4"/>
          <p:cNvSpPr/>
          <p:nvPr/>
        </p:nvSpPr>
        <p:spPr>
          <a:xfrm rot="-5400000">
            <a:off x="34798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767" name="Google Shape;767;p74"/>
          <p:cNvSpPr txBox="1"/>
          <p:nvPr/>
        </p:nvSpPr>
        <p:spPr>
          <a:xfrm>
            <a:off x="2211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Invertierbar auch für p&gt;n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Lambda=0: Ridge=OLS estimate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8" name="Google Shape;76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00" y="9813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137400" y="1103500"/>
            <a:ext cx="43512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ist der Bauplan des Lebens aller Organismen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besteht aus vielen Segmenten, sog. Genen (Mensch hat ~22’500 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Genen werden mRNA Moleküle hergestellt (Transkription)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mRNA Molekülen werden Proteine gebaut (Translation)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Molekularbiologie und genomische Daten</a:t>
            </a:r>
            <a:endParaRPr sz="272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Hauptachsentransformation</a:t>
            </a:r>
            <a:endParaRPr sz="2730"/>
          </a:p>
        </p:txBody>
      </p:sp>
      <p:sp>
        <p:nvSpPr>
          <p:cNvPr id="774" name="Google Shape;77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5" name="Google Shape;7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50" y="1029850"/>
            <a:ext cx="8013426" cy="35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75"/>
          <p:cNvCxnSpPr/>
          <p:nvPr/>
        </p:nvCxnSpPr>
        <p:spPr>
          <a:xfrm flipH="1" rot="10800000">
            <a:off x="2710650" y="2121300"/>
            <a:ext cx="381300" cy="30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75"/>
          <p:cNvSpPr txBox="1"/>
          <p:nvPr/>
        </p:nvSpPr>
        <p:spPr>
          <a:xfrm>
            <a:off x="2890200" y="1721100"/>
            <a:ext cx="3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1</a:t>
            </a:r>
            <a:endParaRPr b="1" baseline="-25000">
              <a:solidFill>
                <a:srgbClr val="FF0000"/>
              </a:solidFill>
            </a:endParaRPr>
          </a:p>
        </p:txBody>
      </p:sp>
      <p:cxnSp>
        <p:nvCxnSpPr>
          <p:cNvPr id="778" name="Google Shape;778;p75"/>
          <p:cNvCxnSpPr/>
          <p:nvPr/>
        </p:nvCxnSpPr>
        <p:spPr>
          <a:xfrm>
            <a:off x="2710650" y="2423100"/>
            <a:ext cx="331500" cy="39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75"/>
          <p:cNvSpPr txBox="1"/>
          <p:nvPr/>
        </p:nvSpPr>
        <p:spPr>
          <a:xfrm>
            <a:off x="2677950" y="2678500"/>
            <a:ext cx="3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2</a:t>
            </a:r>
            <a:endParaRPr b="1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Schrumpfung in Richtung der Hauptachsen</a:t>
            </a:r>
            <a:endParaRPr/>
          </a:p>
        </p:txBody>
      </p:sp>
      <p:sp>
        <p:nvSpPr>
          <p:cNvPr id="785" name="Google Shape;785;p76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Singulärwertzerlegung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V</a:t>
            </a:r>
            <a:r>
              <a:rPr lang="en" sz="1500"/>
              <a:t>:  Hauptachsenrichtungen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</a:t>
            </a:r>
            <a:r>
              <a:rPr lang="en" sz="1500"/>
              <a:t>: Spaltenraum von </a:t>
            </a:r>
            <a:r>
              <a:rPr b="1" lang="en" sz="1500"/>
              <a:t>X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UD</a:t>
            </a:r>
            <a:r>
              <a:rPr lang="en" sz="1500"/>
              <a:t>: Hauptachsen von </a:t>
            </a:r>
            <a:r>
              <a:rPr b="1" lang="en" sz="1500"/>
              <a:t>X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Singulärwerte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Ridge Regression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{\bf X=UDV^T}" id="787" name="Google Shape;787;p7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498" y="1070450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1 \geq \ldots \geq d_p\geq 0" id="788" name="Google Shape;788;p7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890" y="2440051"/>
            <a:ext cx="175598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\hat y}^{\rm Ridge}=\sum_{j=1}^{p}{\bf u}_j \frac{d_j^2}{d_j^2+\lambda}{\bf u}_j^T {\bf y}." id="789" name="Google Shape;789;p7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127" y="3172375"/>
            <a:ext cx="3748398" cy="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6"/>
          <p:cNvSpPr/>
          <p:nvPr/>
        </p:nvSpPr>
        <p:spPr>
          <a:xfrm>
            <a:off x="3364150" y="3101900"/>
            <a:ext cx="627000" cy="9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6"/>
          <p:cNvSpPr txBox="1"/>
          <p:nvPr/>
        </p:nvSpPr>
        <p:spPr>
          <a:xfrm>
            <a:off x="756825" y="4146850"/>
            <a:ext cx="411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792" name="Google Shape;792;p76"/>
          <p:cNvSpPr txBox="1"/>
          <p:nvPr/>
        </p:nvSpPr>
        <p:spPr>
          <a:xfrm>
            <a:off x="7177200" y="4202950"/>
            <a:ext cx="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793" name="Google Shape;793;p76"/>
          <p:cNvSpPr txBox="1"/>
          <p:nvPr/>
        </p:nvSpPr>
        <p:spPr>
          <a:xfrm rot="-5400000">
            <a:off x="4579150" y="2701075"/>
            <a:ext cx="14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Schrumpffaktor</a:t>
            </a:r>
            <a:endParaRPr/>
          </a:p>
        </p:txBody>
      </p:sp>
      <p:pic>
        <p:nvPicPr>
          <p:cNvPr id="794" name="Google Shape;79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597" y="1774150"/>
            <a:ext cx="3325776" cy="2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Lineare Regression: p Freiheitsgrade (DF)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Aufgrund der Nebenbedingungen sollten die “effektiven” Freiheitsgrade von Ridge kleiner sein als 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 kann zeigen: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\nu^{\rm ridge}_{\lambda}=\sum_{j=1}^{p}\frac{d_j^2}{d_j^2+\lambda}" id="801" name="Google Shape;801;p7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325" y="2228250"/>
            <a:ext cx="2461550" cy="7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00" y="3036600"/>
            <a:ext cx="3928374" cy="1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77"/>
          <p:cNvSpPr txBox="1"/>
          <p:nvPr/>
        </p:nvSpPr>
        <p:spPr>
          <a:xfrm>
            <a:off x="4626325" y="4354800"/>
            <a:ext cx="29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Dummy Daten: DF≈4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04" name="Google Shape;80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Ridge Regression and Bayesianische Statistik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810" name="Google Shape;810;p78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Bayesianischer Statistik sind die Daten (D) UND die Parameter (𝛽) Zufallsvariablen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Likelihood: 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A-priori-Verteilung: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Inferenz basiert auf A-posteriori-Verteilung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 p(\beta|D) = \frac{p(D|\beta)p(\beta)}{P(D)}" id="811" name="Google Shape;811;p7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2" y="2517525"/>
            <a:ext cx="3175700" cy="7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og p(\beta|D) \propto \log p(D|\beta)+\log p(\beta)" id="812" name="Google Shape;812;p7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74" y="3852250"/>
            <a:ext cx="694181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675" y="1631700"/>
            <a:ext cx="1108897" cy="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4925" y="2145564"/>
            <a:ext cx="703229" cy="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Nebenbedingungen als A-Priori-Verteilung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Y_i|X_i,\beta\sim N(X_i^T\beta,\sigma^2),\; i=1,\ldots,n" id="821" name="Google Shape;821;p7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7" y="1205275"/>
            <a:ext cx="6155548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ta_j \sim N(0,\tau^2),\; j=1,\ldots,p" id="822" name="Google Shape;822;p7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65" y="1931250"/>
            <a:ext cx="4811210" cy="52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79"/>
          <p:cNvGrpSpPr/>
          <p:nvPr/>
        </p:nvGrpSpPr>
        <p:grpSpPr>
          <a:xfrm>
            <a:off x="510914" y="3100628"/>
            <a:ext cx="8149936" cy="864647"/>
            <a:chOff x="510914" y="3253028"/>
            <a:chExt cx="8149936" cy="864647"/>
          </a:xfrm>
        </p:grpSpPr>
        <p:pic>
          <p:nvPicPr>
            <p:cNvPr descr="\text{arg}\max\limits_{\beta}\;\log p(\beta|D)" id="824" name="Google Shape;824;p79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914" y="3327075"/>
              <a:ext cx="3210560" cy="7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text{arg}\min\limits_{\beta}\; \rm RSS(\beta)+\frac{\sigma^2}{\tau^2}\|\beta\|_2^2" id="825" name="Google Shape;825;p79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27075" y="3253028"/>
              <a:ext cx="4133774" cy="790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79"/>
            <p:cNvSpPr/>
            <p:nvPr/>
          </p:nvSpPr>
          <p:spPr>
            <a:xfrm>
              <a:off x="3773400" y="3440150"/>
              <a:ext cx="663000" cy="325200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79"/>
          <p:cNvSpPr txBox="1"/>
          <p:nvPr/>
        </p:nvSpPr>
        <p:spPr>
          <a:xfrm>
            <a:off x="446875" y="4140025"/>
            <a:ext cx="747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A-</a:t>
            </a:r>
            <a:r>
              <a:rPr lang="en" sz="2200">
                <a:solidFill>
                  <a:schemeClr val="dk2"/>
                </a:solidFill>
              </a:rPr>
              <a:t>Priori-Verteilung führt zur Schrumpfung der Koeffizienten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828" name="Google Shape;82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79"/>
          <p:cNvSpPr/>
          <p:nvPr/>
        </p:nvSpPr>
        <p:spPr>
          <a:xfrm>
            <a:off x="387550" y="3061550"/>
            <a:ext cx="8444700" cy="16017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NICHT VERWENDETE SLIDES</a:t>
            </a:r>
            <a:endParaRPr/>
          </a:p>
        </p:txBody>
      </p:sp>
      <p:sp>
        <p:nvSpPr>
          <p:cNvPr id="835" name="Google Shape;83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Übungen</a:t>
            </a:r>
            <a:endParaRPr/>
          </a:p>
        </p:txBody>
      </p:sp>
      <p:sp>
        <p:nvSpPr>
          <p:cNvPr id="841" name="Google Shape;841;p8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A1-A4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A5</a:t>
            </a:r>
            <a:endParaRPr/>
          </a:p>
        </p:txBody>
      </p:sp>
      <p:sp>
        <p:nvSpPr>
          <p:cNvPr id="842" name="Google Shape;84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848" name="Google Shape;848;p8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liegt nahe an der Wahrheit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900" y="1156038"/>
            <a:ext cx="4883100" cy="340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9" y="2023777"/>
            <a:ext cx="2968146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75" y="3413399"/>
            <a:ext cx="3644400" cy="15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76" y="2711625"/>
            <a:ext cx="2968150" cy="597259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859" name="Google Shape;859;p83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X1, X2, X3 und X4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weicht leicht ab von der Wahrheit (blaue Linie)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00" y="1170125"/>
            <a:ext cx="4883100" cy="342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75" y="2408575"/>
            <a:ext cx="3974725" cy="7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75" y="3120000"/>
            <a:ext cx="3436700" cy="19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4"/>
          <p:cNvSpPr txBox="1"/>
          <p:nvPr/>
        </p:nvSpPr>
        <p:spPr>
          <a:xfrm>
            <a:off x="311700" y="602725"/>
            <a:ext cx="44100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Modell erfasst auch die Abweichungen vom echten Signal “Überanpassung”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Überschätzung der Regressionskoeffizienten</a:t>
            </a:r>
            <a:endParaRPr sz="1800"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69" name="Google Shape;8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850" y="724400"/>
            <a:ext cx="3952026" cy="27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4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871" name="Google Shape;87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32" y="2571750"/>
            <a:ext cx="3371694" cy="2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118400" y="1079200"/>
            <a:ext cx="4551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RNA Sequencing Technologie ermöglicht Expressions-Messung tausender Genen simultan (p~10’000).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Stichprobengrösse (z.B. Patienten) ist relative klein (n~10-100).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Können wir den Response anhand der Genexpressionsmuster vorhersagen?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884425" y="328275"/>
            <a:ext cx="1620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5011308" y="213648"/>
            <a:ext cx="4108707" cy="4824857"/>
            <a:chOff x="4564775" y="35300"/>
            <a:chExt cx="4267900" cy="5049563"/>
          </a:xfrm>
        </p:grpSpPr>
        <p:pic>
          <p:nvPicPr>
            <p:cNvPr id="169" name="Google Shape;16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4775" y="35300"/>
              <a:ext cx="4267900" cy="4739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2"/>
            <p:cNvSpPr txBox="1"/>
            <p:nvPr/>
          </p:nvSpPr>
          <p:spPr>
            <a:xfrm>
              <a:off x="5866549" y="4666063"/>
              <a:ext cx="119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171" name="Google Shape;171;p22"/>
            <p:cNvSpPr txBox="1"/>
            <p:nvPr/>
          </p:nvSpPr>
          <p:spPr>
            <a:xfrm rot="-5400000">
              <a:off x="8068050" y="2197118"/>
              <a:ext cx="5652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8542950" y="328275"/>
              <a:ext cx="162000" cy="64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Genexpression</a:t>
            </a:r>
            <a:endParaRPr sz="272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5"/>
          <p:cNvSpPr txBox="1"/>
          <p:nvPr/>
        </p:nvSpPr>
        <p:spPr>
          <a:xfrm>
            <a:off x="38467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X1,...,X15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Perfekter Fit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78" name="Google Shape;878;p85"/>
          <p:cNvSpPr txBox="1"/>
          <p:nvPr>
            <p:ph idx="4294967295" type="title"/>
          </p:nvPr>
        </p:nvSpPr>
        <p:spPr>
          <a:xfrm>
            <a:off x="238400" y="16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879" name="Google Shape;87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25" y="2008875"/>
            <a:ext cx="4021501" cy="266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600" y="1898925"/>
            <a:ext cx="2670175" cy="32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5"/>
          <p:cNvSpPr txBox="1"/>
          <p:nvPr/>
        </p:nvSpPr>
        <p:spPr>
          <a:xfrm>
            <a:off x="509482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 residual degrees of freedom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Koeffizienten nicht definiert wegen Singularitäten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82" name="Google Shape;88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6"/>
          <p:cNvSpPr txBox="1"/>
          <p:nvPr/>
        </p:nvSpPr>
        <p:spPr>
          <a:xfrm>
            <a:off x="296900" y="565700"/>
            <a:ext cx="7695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Wenn p&gt;N dann ist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Mit anderen Worten: der Kleinste Quadrate Schätzer ist nicht definiert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Linearen Algebra: M invertierbar ⇔ det(M)≠0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88" name="Google Shape;888;p86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Singularität</a:t>
            </a:r>
            <a:endParaRPr/>
          </a:p>
        </p:txBody>
      </p:sp>
      <p:pic>
        <p:nvPicPr>
          <p:cNvPr descr="{\bf X}^T {\bf X}" id="889" name="Google Shape;889;p8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25" y="1036300"/>
            <a:ext cx="838974" cy="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6"/>
          <p:cNvSpPr txBox="1"/>
          <p:nvPr/>
        </p:nvSpPr>
        <p:spPr>
          <a:xfrm>
            <a:off x="3830175" y="1036288"/>
            <a:ext cx="42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ist singulär (nicht invertierbar)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91" name="Google Shape;89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50" y="2656100"/>
            <a:ext cx="2765250" cy="19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7"/>
          <p:cNvSpPr txBox="1"/>
          <p:nvPr/>
        </p:nvSpPr>
        <p:spPr>
          <a:xfrm>
            <a:off x="393300" y="1673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Kollinearität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pic>
        <p:nvPicPr>
          <p:cNvPr id="898" name="Google Shape;89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950" y="2127825"/>
            <a:ext cx="3329926" cy="28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7"/>
          <p:cNvSpPr txBox="1"/>
          <p:nvPr/>
        </p:nvSpPr>
        <p:spPr>
          <a:xfrm>
            <a:off x="352150" y="798725"/>
            <a:ext cx="784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Kollinearität: zwei oder mehr erklärende Variablen die eine starke Korrelation aufweisen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Viele Variablen (p gross) →  Kollinearität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Schätzung der Regressionskoeffizienten instabil und Aussagen zur </a:t>
            </a:r>
            <a:r>
              <a:rPr lang="en">
                <a:uFill>
                  <a:noFill/>
                </a:uFill>
                <a:hlinkClick r:id="rId4"/>
              </a:rPr>
              <a:t>Schätzung</a:t>
            </a:r>
            <a:r>
              <a:rPr lang="en"/>
              <a:t> der Regressionskoeffizienten zunehmend ungenau</a:t>
            </a:r>
            <a:endParaRPr/>
          </a:p>
        </p:txBody>
      </p:sp>
      <p:pic>
        <p:nvPicPr>
          <p:cNvPr id="900" name="Google Shape;90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25" y="2571750"/>
            <a:ext cx="4673700" cy="23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7"/>
          <p:cNvSpPr txBox="1"/>
          <p:nvPr/>
        </p:nvSpPr>
        <p:spPr>
          <a:xfrm>
            <a:off x="5185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Keine Kollinearität</a:t>
            </a:r>
            <a:endParaRPr/>
          </a:p>
        </p:txBody>
      </p:sp>
      <p:sp>
        <p:nvSpPr>
          <p:cNvPr id="902" name="Google Shape;902;p87"/>
          <p:cNvSpPr txBox="1"/>
          <p:nvPr/>
        </p:nvSpPr>
        <p:spPr>
          <a:xfrm>
            <a:off x="28527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Starke Kollinearität</a:t>
            </a:r>
            <a:endParaRPr/>
          </a:p>
        </p:txBody>
      </p:sp>
      <p:sp>
        <p:nvSpPr>
          <p:cNvPr id="903" name="Google Shape;90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8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Linear regression - 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909" name="Google Shape;9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8"/>
          <p:cNvSpPr txBox="1"/>
          <p:nvPr/>
        </p:nvSpPr>
        <p:spPr>
          <a:xfrm>
            <a:off x="5373425" y="396827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den Spaltenraum der Matrix X.</a:t>
            </a:r>
            <a:endParaRPr/>
          </a:p>
        </p:txBody>
      </p:sp>
      <p:pic>
        <p:nvPicPr>
          <p:cNvPr id="911" name="Google Shape;91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75" y="2111400"/>
            <a:ext cx="3085150" cy="156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{y}}=(y_1,\ldots,y_n)" id="912" name="Google Shape;912;p8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77" y="159722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913" name="Google Shape;913;p8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74" y="1252350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8"/>
          <p:cNvSpPr txBox="1"/>
          <p:nvPr/>
        </p:nvSpPr>
        <p:spPr>
          <a:xfrm>
            <a:off x="600175" y="396827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8"/>
          <p:cNvSpPr txBox="1"/>
          <p:nvPr/>
        </p:nvSpPr>
        <p:spPr>
          <a:xfrm>
            <a:off x="430725" y="3968275"/>
            <a:ext cx="406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die Gerade definiert durch den Vektor x</a:t>
            </a:r>
            <a:endParaRPr/>
          </a:p>
        </p:txBody>
      </p:sp>
      <p:sp>
        <p:nvSpPr>
          <p:cNvPr id="916" name="Google Shape;91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9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Caret package</a:t>
            </a:r>
            <a:br>
              <a:rPr b="1" lang="en" sz="1500">
                <a:solidFill>
                  <a:srgbClr val="000000"/>
                </a:solidFill>
              </a:rPr>
            </a:br>
            <a:r>
              <a:rPr b="1" i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Subtitle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922" name="Google Shape;922;p89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https://topepo.github.io/caret/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Classification And REgression Training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23" name="Google Shape;923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0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Datasets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929" name="Google Shape;929;p90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Diabetes data from lars package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Riboflavin data from hdi package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Drug resistance data: caret package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Sonar data: caret package, classification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Lymphoma data (survival)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https://web.stanford.edu/~hastie/StatLearnSparsity/data.html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1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high-dimensional statistics? What is the Lasso?</a:t>
            </a:r>
            <a:endParaRPr i="1" sz="1100"/>
          </a:p>
        </p:txBody>
      </p:sp>
      <p:sp>
        <p:nvSpPr>
          <p:cNvPr id="936" name="Google Shape;936;p91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High-dimensional statistics deals with statistical inference when</a:t>
            </a:r>
            <a:endParaRPr sz="1100"/>
          </a:p>
          <a:p>
            <a:pPr indent="-209550" lvl="1" marL="571500" rtl="0" algn="l"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○"/>
            </a:pPr>
            <a:r>
              <a:rPr lang="en" sz="1100">
                <a:solidFill>
                  <a:srgbClr val="FF0000"/>
                </a:solidFill>
              </a:rPr>
              <a:t>number of parameters </a:t>
            </a:r>
            <a:r>
              <a:rPr b="1" lang="en" sz="1100">
                <a:solidFill>
                  <a:srgbClr val="FF0000"/>
                </a:solidFill>
              </a:rPr>
              <a:t>p</a:t>
            </a:r>
            <a:r>
              <a:rPr lang="en" sz="1100">
                <a:solidFill>
                  <a:srgbClr val="FF0000"/>
                </a:solidFill>
              </a:rPr>
              <a:t> is larger than the sample size </a:t>
            </a:r>
            <a:r>
              <a:rPr b="1" lang="en" sz="1100">
                <a:solidFill>
                  <a:srgbClr val="FF0000"/>
                </a:solidFill>
              </a:rPr>
              <a:t>n (“p&gt;&gt;n”)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Multivariate linear regression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n x 1 response variable </a:t>
            </a:r>
            <a:r>
              <a:rPr b="1" i="1" lang="en" sz="1100"/>
              <a:t>Y</a:t>
            </a:r>
            <a:r>
              <a:rPr lang="en" sz="1100"/>
              <a:t>,</a:t>
            </a:r>
            <a:r>
              <a:rPr b="1" i="1" lang="en" sz="1100"/>
              <a:t> </a:t>
            </a:r>
            <a:r>
              <a:rPr lang="en" sz="1100"/>
              <a:t>n x p covariate matrix </a:t>
            </a:r>
            <a:r>
              <a:rPr b="1" i="1" lang="en" sz="1100"/>
              <a:t>X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Least squares: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Generalization error (“overfitting”) of OLS increases with p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OLS works only if p &lt; n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Lasso regression </a:t>
            </a:r>
            <a:endParaRPr sz="1100"/>
          </a:p>
          <a:p>
            <a:pPr indent="-11430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100"/>
          </a:p>
        </p:txBody>
      </p:sp>
      <p:pic>
        <p:nvPicPr>
          <p:cNvPr id="937" name="Google Shape;93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295" y="2251594"/>
            <a:ext cx="2128837" cy="471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8" name="Google Shape;938;p91"/>
          <p:cNvGrpSpPr/>
          <p:nvPr/>
        </p:nvGrpSpPr>
        <p:grpSpPr>
          <a:xfrm>
            <a:off x="0" y="3100633"/>
            <a:ext cx="9100725" cy="2075240"/>
            <a:chOff x="0" y="4134177"/>
            <a:chExt cx="12134300" cy="2766987"/>
          </a:xfrm>
        </p:grpSpPr>
        <p:grpSp>
          <p:nvGrpSpPr>
            <p:cNvPr id="939" name="Google Shape;939;p91"/>
            <p:cNvGrpSpPr/>
            <p:nvPr/>
          </p:nvGrpSpPr>
          <p:grpSpPr>
            <a:xfrm>
              <a:off x="2133600" y="5239752"/>
              <a:ext cx="5400675" cy="981075"/>
              <a:chOff x="2133600" y="5239752"/>
              <a:chExt cx="5400675" cy="981075"/>
            </a:xfrm>
          </p:grpSpPr>
          <p:pic>
            <p:nvPicPr>
              <p:cNvPr id="940" name="Google Shape;940;p9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81400" y="5239752"/>
                <a:ext cx="3952875" cy="98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1" name="Google Shape;941;p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33600" y="5347908"/>
                <a:ext cx="1543050" cy="6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2" name="Google Shape;942;p91"/>
            <p:cNvSpPr txBox="1"/>
            <p:nvPr/>
          </p:nvSpPr>
          <p:spPr>
            <a:xfrm>
              <a:off x="6312268" y="6273400"/>
              <a:ext cx="154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L1 penalty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1"/>
            <p:cNvSpPr txBox="1"/>
            <p:nvPr/>
          </p:nvSpPr>
          <p:spPr>
            <a:xfrm>
              <a:off x="4540458" y="6193164"/>
              <a:ext cx="1771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Residual sum of squares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1"/>
            <p:cNvSpPr/>
            <p:nvPr/>
          </p:nvSpPr>
          <p:spPr>
            <a:xfrm rot="-5400000">
              <a:off x="5205535" y="5673477"/>
              <a:ext cx="353400" cy="7413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1"/>
            <p:cNvSpPr/>
            <p:nvPr/>
          </p:nvSpPr>
          <p:spPr>
            <a:xfrm rot="-5400000">
              <a:off x="6624069" y="5927802"/>
              <a:ext cx="307500" cy="3837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1"/>
            <p:cNvSpPr txBox="1"/>
            <p:nvPr/>
          </p:nvSpPr>
          <p:spPr>
            <a:xfrm>
              <a:off x="8019500" y="4134177"/>
              <a:ext cx="4114800" cy="27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2700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L1 regularized regression “p&gt;&gt;n”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MAP under Laplace prior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Shrinkage &amp; Variable selection simultaneously 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Convex optimization (very fast)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Very popular (~40’000 citations)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1"/>
            <p:cNvSpPr/>
            <p:nvPr/>
          </p:nvSpPr>
          <p:spPr>
            <a:xfrm>
              <a:off x="0" y="6584400"/>
              <a:ext cx="562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Lasso=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east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bsolute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hrinkage and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election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perator</a:t>
              </a:r>
              <a:endParaRPr sz="1100"/>
            </a:p>
          </p:txBody>
        </p:sp>
      </p:grpSp>
      <p:sp>
        <p:nvSpPr>
          <p:cNvPr id="948" name="Google Shape;948;p91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2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 Lasso Regression</a:t>
            </a:r>
            <a:endParaRPr sz="1100"/>
          </a:p>
        </p:txBody>
      </p:sp>
      <p:sp>
        <p:nvSpPr>
          <p:cNvPr id="954" name="Google Shape;954;p92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69" r="0" t="-1779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 </a:t>
            </a:r>
            <a:endParaRPr sz="1100"/>
          </a:p>
        </p:txBody>
      </p:sp>
      <p:pic>
        <p:nvPicPr>
          <p:cNvPr id="955" name="Google Shape;955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" y="1347488"/>
            <a:ext cx="3686175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38" y="1269943"/>
            <a:ext cx="3671888" cy="352186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92"/>
          <p:cNvSpPr txBox="1"/>
          <p:nvPr/>
        </p:nvSpPr>
        <p:spPr>
          <a:xfrm>
            <a:off x="65024" y="4753900"/>
            <a:ext cx="221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65FB"/>
                </a:solidFill>
                <a:latin typeface="Arial"/>
                <a:ea typeface="Arial"/>
                <a:cs typeface="Arial"/>
                <a:sym typeface="Arial"/>
              </a:rPr>
              <a:t>Blue: Y~X1 “oracle”</a:t>
            </a:r>
            <a:endParaRPr sz="1500">
              <a:solidFill>
                <a:srgbClr val="336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92"/>
          <p:cNvSpPr txBox="1"/>
          <p:nvPr/>
        </p:nvSpPr>
        <p:spPr>
          <a:xfrm>
            <a:off x="1908471" y="4771275"/>
            <a:ext cx="212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Red: Y~X1+...+X40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92"/>
          <p:cNvSpPr txBox="1"/>
          <p:nvPr/>
        </p:nvSpPr>
        <p:spPr>
          <a:xfrm>
            <a:off x="3699004" y="4771275"/>
            <a:ext cx="1746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Green: Lasso</a:t>
            </a:r>
            <a:endParaRPr sz="15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92"/>
          <p:cNvSpPr txBox="1"/>
          <p:nvPr/>
        </p:nvSpPr>
        <p:spPr>
          <a:xfrm>
            <a:off x="6515100" y="4229100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" name="Google Shape;961;p92"/>
          <p:cNvGrpSpPr/>
          <p:nvPr/>
        </p:nvGrpSpPr>
        <p:grpSpPr>
          <a:xfrm>
            <a:off x="4470474" y="1257300"/>
            <a:ext cx="3955124" cy="3771153"/>
            <a:chOff x="5960632" y="1676400"/>
            <a:chExt cx="5273498" cy="5028204"/>
          </a:xfrm>
        </p:grpSpPr>
        <p:grpSp>
          <p:nvGrpSpPr>
            <p:cNvPr id="962" name="Google Shape;962;p92"/>
            <p:cNvGrpSpPr/>
            <p:nvPr/>
          </p:nvGrpSpPr>
          <p:grpSpPr>
            <a:xfrm>
              <a:off x="5960632" y="1676400"/>
              <a:ext cx="5273498" cy="5028204"/>
              <a:chOff x="5960632" y="1676400"/>
              <a:chExt cx="5273498" cy="5028204"/>
            </a:xfrm>
          </p:grpSpPr>
          <p:grpSp>
            <p:nvGrpSpPr>
              <p:cNvPr id="963" name="Google Shape;963;p92"/>
              <p:cNvGrpSpPr/>
              <p:nvPr/>
            </p:nvGrpSpPr>
            <p:grpSpPr>
              <a:xfrm>
                <a:off x="5960632" y="1676400"/>
                <a:ext cx="5273498" cy="5028204"/>
                <a:chOff x="5960632" y="1676400"/>
                <a:chExt cx="5273498" cy="5028204"/>
              </a:xfrm>
            </p:grpSpPr>
            <p:pic>
              <p:nvPicPr>
                <p:cNvPr id="964" name="Google Shape;964;p9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60632" y="1676400"/>
                  <a:ext cx="5273498" cy="44538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965" name="Google Shape;965;p92"/>
                <p:cNvGrpSpPr/>
                <p:nvPr/>
              </p:nvGrpSpPr>
              <p:grpSpPr>
                <a:xfrm>
                  <a:off x="6898007" y="6013927"/>
                  <a:ext cx="3802075" cy="690677"/>
                  <a:chOff x="2133600" y="5239752"/>
                  <a:chExt cx="5400675" cy="981075"/>
                </a:xfrm>
              </p:grpSpPr>
              <p:pic>
                <p:nvPicPr>
                  <p:cNvPr id="966" name="Google Shape;966;p92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581400" y="5239752"/>
                    <a:ext cx="3952875" cy="981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67" name="Google Shape;967;p92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2133600" y="5347908"/>
                    <a:ext cx="1543050" cy="628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968" name="Google Shape;968;p92"/>
              <p:cNvSpPr/>
              <p:nvPr/>
            </p:nvSpPr>
            <p:spPr>
              <a:xfrm>
                <a:off x="7391400" y="5257800"/>
                <a:ext cx="3308400" cy="70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92"/>
            <p:cNvSpPr/>
            <p:nvPr/>
          </p:nvSpPr>
          <p:spPr>
            <a:xfrm>
              <a:off x="7995231" y="5257800"/>
              <a:ext cx="1752600" cy="152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2"/>
            <p:cNvSpPr txBox="1"/>
            <p:nvPr/>
          </p:nvSpPr>
          <p:spPr>
            <a:xfrm>
              <a:off x="8407338" y="5420500"/>
              <a:ext cx="1489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lambda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1" name="Google Shape;971;p92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3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Limiting sample sizes</a:t>
            </a:r>
            <a:endParaRPr/>
          </a:p>
        </p:txBody>
      </p:sp>
      <p:pic>
        <p:nvPicPr>
          <p:cNvPr id="977" name="Google Shape;9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1207125"/>
            <a:ext cx="3959725" cy="1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00" y="2665400"/>
            <a:ext cx="3745106" cy="1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3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93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Massenspektrometrie </a:t>
            </a:r>
            <a:endParaRPr/>
          </a:p>
        </p:txBody>
      </p:sp>
      <p:sp>
        <p:nvSpPr>
          <p:cNvPr id="986" name="Google Shape;986;p9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Intensity peaks at specific m/z  (mass over charge ratios)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p=16898 m/z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find m/z sites that discriminate healthy from prostate cancer patients? </a:t>
            </a:r>
            <a:endParaRPr sz="1600"/>
          </a:p>
        </p:txBody>
      </p:sp>
      <p:pic>
        <p:nvPicPr>
          <p:cNvPr id="987" name="Google Shape;9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50" y="1187724"/>
            <a:ext cx="5141950" cy="29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900" y="222900"/>
            <a:ext cx="3631801" cy="21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123775" y="1154700"/>
            <a:ext cx="3976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Modellierung von Aktienkursen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VAR(d) Modell für p Aktien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grpSp>
        <p:nvGrpSpPr>
          <p:cNvPr id="181" name="Google Shape;181;p23"/>
          <p:cNvGrpSpPr/>
          <p:nvPr/>
        </p:nvGrpSpPr>
        <p:grpSpPr>
          <a:xfrm>
            <a:off x="659251" y="1961762"/>
            <a:ext cx="3477773" cy="1100282"/>
            <a:chOff x="658850" y="1961850"/>
            <a:chExt cx="3376151" cy="955521"/>
          </a:xfrm>
        </p:grpSpPr>
        <p:pic>
          <p:nvPicPr>
            <p:cNvPr descr="&#10;&#10;X_1^t&amp;=\alpha_1+\beta_{11}X^{t-1}_1+\ldots+\beta_{1d}X_1^{t-d}+\epsilon_{1t}&#10;" id="182" name="Google Shape;182;p23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475" y="1961850"/>
              <a:ext cx="3341526" cy="24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&#10;X_p^t=\alpha_p+\beta_{p1}X^{t-1}_1+\ldots+\beta_{pd}X_p^{t-d}+\epsilon_{pt}" id="183" name="Google Shape;183;p23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475" y="2658400"/>
              <a:ext cx="3341524" cy="2589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3"/>
            <p:cNvSpPr txBox="1"/>
            <p:nvPr/>
          </p:nvSpPr>
          <p:spPr>
            <a:xfrm rot="5400000">
              <a:off x="664400" y="2233450"/>
              <a:ext cx="422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...</a:t>
              </a:r>
              <a:endParaRPr b="1" sz="1700"/>
            </a:p>
          </p:txBody>
        </p:sp>
        <p:sp>
          <p:nvSpPr>
            <p:cNvPr id="185" name="Google Shape;185;p23"/>
            <p:cNvSpPr txBox="1"/>
            <p:nvPr/>
          </p:nvSpPr>
          <p:spPr>
            <a:xfrm rot="5400000">
              <a:off x="2633250" y="2289900"/>
              <a:ext cx="422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...</a:t>
              </a:r>
              <a:endParaRPr b="1" sz="1700"/>
            </a:p>
          </p:txBody>
        </p:sp>
      </p:grpSp>
      <p:sp>
        <p:nvSpPr>
          <p:cNvPr id="186" name="Google Shape;186;p23"/>
          <p:cNvSpPr txBox="1"/>
          <p:nvPr/>
        </p:nvSpPr>
        <p:spPr>
          <a:xfrm>
            <a:off x="268900" y="3142500"/>
            <a:ext cx="5185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Grosse Anzahl Modellparameter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Vorhersage der Aktienkurse? </a:t>
            </a:r>
            <a:endParaRPr sz="1800">
              <a:solidFill>
                <a:schemeClr val="dk2"/>
              </a:solidFill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800">
                <a:solidFill>
                  <a:schemeClr val="dk2"/>
                </a:solidFill>
              </a:rPr>
              <a:t>Was sagen uns die geschätzten Modellparameter?</a:t>
            </a:r>
            <a:r>
              <a:rPr lang="en" sz="1600">
                <a:solidFill>
                  <a:srgbClr val="111111"/>
                </a:solidFill>
                <a:highlight>
                  <a:srgbClr val="FFFFFF"/>
                </a:highlight>
              </a:rPr>
              <a:t>  </a:t>
            </a:r>
            <a:endParaRPr sz="1500"/>
          </a:p>
        </p:txBody>
      </p:sp>
      <p:sp>
        <p:nvSpPr>
          <p:cNvPr id="187" name="Google Shape;187;p23"/>
          <p:cNvSpPr txBox="1"/>
          <p:nvPr/>
        </p:nvSpPr>
        <p:spPr>
          <a:xfrm rot="-5400000">
            <a:off x="4708200" y="941875"/>
            <a:ext cx="1015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stock prices</a:t>
            </a:r>
            <a:endParaRPr sz="1000"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775" y="2239000"/>
            <a:ext cx="2650050" cy="27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 rot="-5400000">
            <a:off x="4725525" y="3455513"/>
            <a:ext cx="1592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realized variances (RV)</a:t>
            </a:r>
            <a:endParaRPr sz="1000"/>
          </a:p>
        </p:txBody>
      </p:sp>
      <p:pic>
        <p:nvPicPr>
          <p:cNvPr descr="d \times p^2" id="190" name="Google Shape;190;p2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7400" y="3175075"/>
            <a:ext cx="785874" cy="3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11"/>
              <a:t>Finanzreihen</a:t>
            </a:r>
            <a:endParaRPr sz="271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number analysis </a:t>
            </a:r>
            <a:endParaRPr/>
          </a:p>
        </p:txBody>
      </p:sp>
      <p:sp>
        <p:nvSpPr>
          <p:cNvPr id="994" name="Google Shape;994;p95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Comparative Genomic Hybridization (CGH) array measuring log2 ratio of the number of copies of each gene in tumor vs normal sample.</a:t>
            </a:r>
            <a:endParaRPr sz="1600"/>
          </a:p>
        </p:txBody>
      </p:sp>
      <p:pic>
        <p:nvPicPr>
          <p:cNvPr id="995" name="Google Shape;9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900" y="1170125"/>
            <a:ext cx="4790700" cy="2435797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6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High-dimensional data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 expression data</a:t>
            </a:r>
            <a:endParaRPr sz="2000"/>
          </a:p>
        </p:txBody>
      </p:sp>
      <p:sp>
        <p:nvSpPr>
          <p:cNvPr id="1002" name="Google Shape;1002;p96"/>
          <p:cNvSpPr txBox="1"/>
          <p:nvPr/>
        </p:nvSpPr>
        <p:spPr>
          <a:xfrm>
            <a:off x="6427625" y="359825"/>
            <a:ext cx="12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AM</a:t>
            </a:r>
            <a:endParaRPr/>
          </a:p>
        </p:txBody>
      </p:sp>
      <p:sp>
        <p:nvSpPr>
          <p:cNvPr id="1003" name="Google Shape;1003;p96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0" y="1270850"/>
            <a:ext cx="8683151" cy="35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7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Genexpressions daten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11" name="Google Shape;1011;p97"/>
          <p:cNvSpPr txBox="1"/>
          <p:nvPr/>
        </p:nvSpPr>
        <p:spPr>
          <a:xfrm>
            <a:off x="304925" y="1079200"/>
            <a:ext cx="42081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RNA Sequencing Technologie ermöglicht Expressions-Messung tausender Genen simultan (p~10’000). 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Die Stichprobengrösse (z.B. Patienten) ist relative klein (n~10-100).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Unterscheiden sich die Genexpressionsmuster zwischen zwei Gruppen von Patienten (z.B. mit/ohne Therapie)?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grpSp>
        <p:nvGrpSpPr>
          <p:cNvPr id="1012" name="Google Shape;1012;p97"/>
          <p:cNvGrpSpPr/>
          <p:nvPr/>
        </p:nvGrpSpPr>
        <p:grpSpPr>
          <a:xfrm>
            <a:off x="4398519" y="293563"/>
            <a:ext cx="4669366" cy="4610568"/>
            <a:chOff x="4455950" y="479450"/>
            <a:chExt cx="4293275" cy="4338950"/>
          </a:xfrm>
        </p:grpSpPr>
        <p:pic>
          <p:nvPicPr>
            <p:cNvPr id="1013" name="Google Shape;101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55950" y="479450"/>
              <a:ext cx="4027424" cy="401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4" name="Google Shape;1014;p97"/>
            <p:cNvSpPr txBox="1"/>
            <p:nvPr/>
          </p:nvSpPr>
          <p:spPr>
            <a:xfrm>
              <a:off x="6429475" y="4441900"/>
              <a:ext cx="11010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1015" name="Google Shape;1015;p97"/>
            <p:cNvSpPr txBox="1"/>
            <p:nvPr/>
          </p:nvSpPr>
          <p:spPr>
            <a:xfrm rot="-5400000">
              <a:off x="8014825" y="2387850"/>
              <a:ext cx="11010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</p:grpSp>
      <p:sp>
        <p:nvSpPr>
          <p:cNvPr id="1016" name="Google Shape;101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8"/>
          <p:cNvSpPr txBox="1"/>
          <p:nvPr/>
        </p:nvSpPr>
        <p:spPr>
          <a:xfrm>
            <a:off x="252125" y="146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Hoch-dimensional Proteindaten &amp; Signaltransduktion</a:t>
            </a:r>
            <a:endParaRPr sz="2000"/>
          </a:p>
        </p:txBody>
      </p:sp>
      <p:sp>
        <p:nvSpPr>
          <p:cNvPr id="1022" name="Google Shape;1022;p98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990700"/>
            <a:ext cx="4350300" cy="26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98"/>
          <p:cNvSpPr txBox="1"/>
          <p:nvPr/>
        </p:nvSpPr>
        <p:spPr>
          <a:xfrm>
            <a:off x="252125" y="559600"/>
            <a:ext cx="383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Protein Signaltransduktion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5" name="Google Shape;102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25" y="1159250"/>
            <a:ext cx="4474024" cy="28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8"/>
          <p:cNvSpPr txBox="1"/>
          <p:nvPr/>
        </p:nvSpPr>
        <p:spPr>
          <a:xfrm>
            <a:off x="4723725" y="491725"/>
            <a:ext cx="3837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Hoch-dimensionale Proteindaten in verschieden Tumortypen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7" name="Google Shape;1027;p98"/>
          <p:cNvSpPr txBox="1"/>
          <p:nvPr/>
        </p:nvSpPr>
        <p:spPr>
          <a:xfrm>
            <a:off x="175275" y="4065075"/>
            <a:ext cx="91440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Modellierung von Netzwerken benötigen eine sehr grosse Anzahl von Parameters (p ist sehr gross)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Unterscheiden sich verschieden Krebsarten auf der molekularen Ebene?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Inwiefern unterscheiden sich die biologischen Signalwege (z.B. Mammakarzinom vs Ovarialkarzinom) ?</a:t>
            </a:r>
            <a:r>
              <a:rPr lang="en" sz="1300"/>
              <a:t> </a:t>
            </a:r>
            <a:endParaRPr sz="1300"/>
          </a:p>
        </p:txBody>
      </p:sp>
      <p:sp>
        <p:nvSpPr>
          <p:cNvPr id="1028" name="Google Shape;1028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9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High-dimensional data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Psychological assessments</a:t>
            </a:r>
            <a:endParaRPr sz="2000"/>
          </a:p>
        </p:txBody>
      </p:sp>
      <p:sp>
        <p:nvSpPr>
          <p:cNvPr id="1034" name="Google Shape;1034;p99"/>
          <p:cNvSpPr txBox="1"/>
          <p:nvPr/>
        </p:nvSpPr>
        <p:spPr>
          <a:xfrm>
            <a:off x="304925" y="1079200"/>
            <a:ext cx="52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XXX</a:t>
            </a:r>
            <a:endParaRPr sz="20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99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Variablenselektion</a:t>
            </a:r>
            <a:endParaRPr/>
          </a:p>
        </p:txBody>
      </p:sp>
      <p:sp>
        <p:nvSpPr>
          <p:cNvPr id="1042" name="Google Shape;1042;p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Erklärende Variablen (Features X1, X2, …)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Eine Zielgrösse (Response, Y)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Vorhersage: Können wir die Zielgrösse mittels erklärenden Variablen vorhersagen?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Variablenselektion: Welche “Features” erklären die Zielgrösse am besten?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Genexpressions Merkmale die prädiktiv für den Verlauf einer Tumorerkrankung sind?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Können wir die Phoneme “aa” und “ao” vorhersagen? Welche Frequenzen enthalten die meiste Information?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Welche Patientenmerkmale sind Risikofaktoren für einen Herzinfarkt (</a:t>
            </a: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Myokardinfarkt</a:t>
            </a:r>
            <a:r>
              <a:rPr lang="en" sz="1300">
                <a:solidFill>
                  <a:schemeClr val="dk1"/>
                </a:solidFill>
              </a:rPr>
              <a:t>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80"/>
          </a:p>
        </p:txBody>
      </p:sp>
      <p:grpSp>
        <p:nvGrpSpPr>
          <p:cNvPr id="1043" name="Google Shape;1043;p100"/>
          <p:cNvGrpSpPr/>
          <p:nvPr/>
        </p:nvGrpSpPr>
        <p:grpSpPr>
          <a:xfrm>
            <a:off x="5813007" y="1375314"/>
            <a:ext cx="3149629" cy="2802718"/>
            <a:chOff x="5026425" y="923288"/>
            <a:chExt cx="3064438" cy="2235201"/>
          </a:xfrm>
        </p:grpSpPr>
        <p:sp>
          <p:nvSpPr>
            <p:cNvPr id="1044" name="Google Shape;1044;p100"/>
            <p:cNvSpPr txBox="1"/>
            <p:nvPr/>
          </p:nvSpPr>
          <p:spPr>
            <a:xfrm>
              <a:off x="5026425" y="1331384"/>
              <a:ext cx="8151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1045" name="Google Shape;1045;p100"/>
            <p:cNvGrpSpPr/>
            <p:nvPr/>
          </p:nvGrpSpPr>
          <p:grpSpPr>
            <a:xfrm>
              <a:off x="5026425" y="923288"/>
              <a:ext cx="3064438" cy="2235201"/>
              <a:chOff x="5026425" y="770888"/>
              <a:chExt cx="3064438" cy="2235201"/>
            </a:xfrm>
          </p:grpSpPr>
          <p:cxnSp>
            <p:nvCxnSpPr>
              <p:cNvPr id="1046" name="Google Shape;1046;p100"/>
              <p:cNvCxnSpPr/>
              <p:nvPr/>
            </p:nvCxnSpPr>
            <p:spPr>
              <a:xfrm>
                <a:off x="5528972" y="1032141"/>
                <a:ext cx="1780800" cy="88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7" name="Google Shape;1047;p100"/>
              <p:cNvCxnSpPr/>
              <p:nvPr/>
            </p:nvCxnSpPr>
            <p:spPr>
              <a:xfrm>
                <a:off x="5520725" y="1401000"/>
                <a:ext cx="1794000" cy="581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8" name="Google Shape;1048;p100"/>
              <p:cNvCxnSpPr/>
              <p:nvPr/>
            </p:nvCxnSpPr>
            <p:spPr>
              <a:xfrm flipH="1" rot="10800000">
                <a:off x="5480693" y="2108054"/>
                <a:ext cx="1834500" cy="153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49" name="Google Shape;1049;p100"/>
              <p:cNvCxnSpPr/>
              <p:nvPr/>
            </p:nvCxnSpPr>
            <p:spPr>
              <a:xfrm flipH="1" rot="10800000">
                <a:off x="5437981" y="2244688"/>
                <a:ext cx="1872000" cy="76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0" name="Google Shape;1050;p100"/>
              <p:cNvCxnSpPr/>
              <p:nvPr/>
            </p:nvCxnSpPr>
            <p:spPr>
              <a:xfrm flipH="1" rot="10800000">
                <a:off x="5480145" y="2180558"/>
                <a:ext cx="1839000" cy="459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51" name="Google Shape;1051;p100"/>
              <p:cNvSpPr txBox="1"/>
              <p:nvPr/>
            </p:nvSpPr>
            <p:spPr>
              <a:xfrm>
                <a:off x="5026425" y="770888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1052" name="Google Shape;1052;p100"/>
              <p:cNvSpPr txBox="1"/>
              <p:nvPr/>
            </p:nvSpPr>
            <p:spPr>
              <a:xfrm>
                <a:off x="7309963" y="1893248"/>
                <a:ext cx="7809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1053" name="Google Shape;1053;p100"/>
              <p:cNvSpPr txBox="1"/>
              <p:nvPr/>
            </p:nvSpPr>
            <p:spPr>
              <a:xfrm>
                <a:off x="5026425" y="1628563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1054" name="Google Shape;1054;p100"/>
              <p:cNvCxnSpPr/>
              <p:nvPr/>
            </p:nvCxnSpPr>
            <p:spPr>
              <a:xfrm>
                <a:off x="5496275" y="1824400"/>
                <a:ext cx="1809000" cy="23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55" name="Google Shape;1055;p100"/>
              <p:cNvSpPr txBox="1"/>
              <p:nvPr/>
            </p:nvSpPr>
            <p:spPr>
              <a:xfrm rot="5400000">
                <a:off x="4932075" y="2261013"/>
                <a:ext cx="815100" cy="4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  <p:sp>
        <p:nvSpPr>
          <p:cNvPr id="1056" name="Google Shape;105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10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Variablen Bewertung</a:t>
            </a:r>
            <a:endParaRPr/>
          </a:p>
        </p:txBody>
      </p:sp>
      <p:sp>
        <p:nvSpPr>
          <p:cNvPr id="1063" name="Google Shape;1063;p10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 erklärende Variable X (Merkmal/Behandlung A vs B)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Zielgrössen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Unterschiede in den Zielgrössen zwischen Gruppe A und B?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Verändern sich die Komposition der Immunzellen im Tumorgewebe nach einer Krebstherapie (A: vor Therapie, B: nach Therapie)? Falls ja, für welche Immunzellen?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 die unterschiedlich exprimiert sind zwischen Mausstamm A vs Mausstamm B?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Führt ein Psychopharmaka zu einer Verbesserung negativer Symptome (gemessen mittels mehreren Tests)?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1064" name="Google Shape;1064;p101"/>
          <p:cNvGrpSpPr/>
          <p:nvPr/>
        </p:nvGrpSpPr>
        <p:grpSpPr>
          <a:xfrm>
            <a:off x="5111156" y="1408658"/>
            <a:ext cx="3439855" cy="2675355"/>
            <a:chOff x="843925" y="570450"/>
            <a:chExt cx="2873250" cy="2110900"/>
          </a:xfrm>
        </p:grpSpPr>
        <p:cxnSp>
          <p:nvCxnSpPr>
            <p:cNvPr id="1065" name="Google Shape;1065;p101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6" name="Google Shape;1066;p101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7" name="Google Shape;1067;p101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8" name="Google Shape;1068;p101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9" name="Google Shape;1069;p101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70" name="Google Shape;1070;p101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1" name="Google Shape;1071;p101"/>
            <p:cNvSpPr txBox="1"/>
            <p:nvPr/>
          </p:nvSpPr>
          <p:spPr>
            <a:xfrm>
              <a:off x="843925" y="1574650"/>
              <a:ext cx="9603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1072" name="Google Shape;1072;p101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1073" name="Google Shape;1073;p101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1074" name="Google Shape;1074;p101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1075" name="Google Shape;1075;p101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sp>
        <p:nvSpPr>
          <p:cNvPr id="1076" name="Google Shape;1076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7" name="Google Shape;1077;p10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2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Zwei Problemstellungen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083" name="Google Shape;1083;p102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diesem Kurs behandeln wir 2 unterschiedliche Problemstellungen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Vorhersage und Variablenselektion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Variablenbewertung</a:t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3"/>
          <p:cNvSpPr txBox="1"/>
          <p:nvPr/>
        </p:nvSpPr>
        <p:spPr>
          <a:xfrm>
            <a:off x="174425" y="135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tasks of high-dimensional statistics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090" name="Google Shape;1090;p103"/>
          <p:cNvSpPr txBox="1"/>
          <p:nvPr/>
        </p:nvSpPr>
        <p:spPr>
          <a:xfrm>
            <a:off x="93700" y="3345125"/>
            <a:ext cx="467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X, what happens to Y1, Y2, …?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Anova, lm(Yj~X)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Multiple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adjustment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Volcano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Variance shrinkage</a:t>
            </a:r>
            <a:endParaRPr/>
          </a:p>
        </p:txBody>
      </p:sp>
      <p:sp>
        <p:nvSpPr>
          <p:cNvPr id="1091" name="Google Shape;1091;p103"/>
          <p:cNvSpPr txBox="1"/>
          <p:nvPr/>
        </p:nvSpPr>
        <p:spPr>
          <a:xfrm>
            <a:off x="4174000" y="3345125"/>
            <a:ext cx="474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Xj (&amp; control for others) what happens to Y? Predict Y from X1, X2,...,Xp?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Y~X1+...+Xp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Overfitting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validation / Information criteria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Subset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Regularized regression (Lasso/Ridge penalty)</a:t>
            </a:r>
            <a:endParaRPr/>
          </a:p>
        </p:txBody>
      </p:sp>
      <p:grpSp>
        <p:nvGrpSpPr>
          <p:cNvPr id="1092" name="Google Shape;1092;p103"/>
          <p:cNvGrpSpPr/>
          <p:nvPr/>
        </p:nvGrpSpPr>
        <p:grpSpPr>
          <a:xfrm>
            <a:off x="386725" y="875250"/>
            <a:ext cx="2873250" cy="2344038"/>
            <a:chOff x="843925" y="570450"/>
            <a:chExt cx="2873250" cy="2344038"/>
          </a:xfrm>
        </p:grpSpPr>
        <p:cxnSp>
          <p:nvCxnSpPr>
            <p:cNvPr id="1093" name="Google Shape;1093;p103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4" name="Google Shape;1094;p103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5" name="Google Shape;1095;p103"/>
            <p:cNvCxnSpPr/>
            <p:nvPr/>
          </p:nvCxnSpPr>
          <p:spPr>
            <a:xfrm>
              <a:off x="1648375" y="1815850"/>
              <a:ext cx="1253700" cy="34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6" name="Google Shape;1096;p103"/>
            <p:cNvCxnSpPr/>
            <p:nvPr/>
          </p:nvCxnSpPr>
          <p:spPr>
            <a:xfrm>
              <a:off x="1638025" y="1815850"/>
              <a:ext cx="1261500" cy="388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7" name="Google Shape;1097;p103"/>
            <p:cNvCxnSpPr/>
            <p:nvPr/>
          </p:nvCxnSpPr>
          <p:spPr>
            <a:xfrm>
              <a:off x="1639075" y="1815850"/>
              <a:ext cx="1282500" cy="773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8" name="Google Shape;1098;p103"/>
            <p:cNvCxnSpPr/>
            <p:nvPr/>
          </p:nvCxnSpPr>
          <p:spPr>
            <a:xfrm>
              <a:off x="1626925" y="1796688"/>
              <a:ext cx="1287300" cy="1117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9" name="Google Shape;1099;p103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00" name="Google Shape;1100;p103"/>
            <p:cNvSpPr txBox="1"/>
            <p:nvPr/>
          </p:nvSpPr>
          <p:spPr>
            <a:xfrm>
              <a:off x="843925" y="1574650"/>
              <a:ext cx="9603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1101" name="Google Shape;1101;p103"/>
            <p:cNvSpPr txBox="1"/>
            <p:nvPr/>
          </p:nvSpPr>
          <p:spPr>
            <a:xfrm>
              <a:off x="2873875" y="5704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1102" name="Google Shape;1102;p103"/>
            <p:cNvSpPr txBox="1"/>
            <p:nvPr/>
          </p:nvSpPr>
          <p:spPr>
            <a:xfrm>
              <a:off x="2895025" y="99817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1103" name="Google Shape;1103;p103"/>
            <p:cNvSpPr txBox="1"/>
            <p:nvPr/>
          </p:nvSpPr>
          <p:spPr>
            <a:xfrm>
              <a:off x="2902075" y="138382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1104" name="Google Shape;1104;p103"/>
            <p:cNvSpPr txBox="1"/>
            <p:nvPr/>
          </p:nvSpPr>
          <p:spPr>
            <a:xfrm rot="5400000">
              <a:off x="2782850" y="2086151"/>
              <a:ext cx="7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1105" name="Google Shape;1105;p103"/>
          <p:cNvGrpSpPr/>
          <p:nvPr/>
        </p:nvGrpSpPr>
        <p:grpSpPr>
          <a:xfrm>
            <a:off x="5026425" y="803900"/>
            <a:ext cx="3132350" cy="2400425"/>
            <a:chOff x="5026425" y="803900"/>
            <a:chExt cx="3132350" cy="2400425"/>
          </a:xfrm>
        </p:grpSpPr>
        <p:sp>
          <p:nvSpPr>
            <p:cNvPr id="1106" name="Google Shape;1106;p103"/>
            <p:cNvSpPr txBox="1"/>
            <p:nvPr/>
          </p:nvSpPr>
          <p:spPr>
            <a:xfrm>
              <a:off x="5026425" y="12717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1107" name="Google Shape;1107;p103"/>
            <p:cNvGrpSpPr/>
            <p:nvPr/>
          </p:nvGrpSpPr>
          <p:grpSpPr>
            <a:xfrm>
              <a:off x="5026425" y="803900"/>
              <a:ext cx="3132350" cy="2400425"/>
              <a:chOff x="5026425" y="651500"/>
              <a:chExt cx="3132350" cy="2400425"/>
            </a:xfrm>
          </p:grpSpPr>
          <p:cxnSp>
            <p:nvCxnSpPr>
              <p:cNvPr id="1108" name="Google Shape;1108;p103"/>
              <p:cNvCxnSpPr/>
              <p:nvPr/>
            </p:nvCxnSpPr>
            <p:spPr>
              <a:xfrm>
                <a:off x="5513850" y="927850"/>
                <a:ext cx="1822800" cy="888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09" name="Google Shape;1109;p103"/>
              <p:cNvCxnSpPr/>
              <p:nvPr/>
            </p:nvCxnSpPr>
            <p:spPr>
              <a:xfrm>
                <a:off x="5520725" y="1401000"/>
                <a:ext cx="1807500" cy="52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10" name="Google Shape;1110;p103"/>
              <p:cNvCxnSpPr/>
              <p:nvPr/>
            </p:nvCxnSpPr>
            <p:spPr>
              <a:xfrm flipH="1" rot="10800000">
                <a:off x="5480000" y="2154375"/>
                <a:ext cx="1838100" cy="12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11" name="Google Shape;1111;p103"/>
              <p:cNvCxnSpPr/>
              <p:nvPr/>
            </p:nvCxnSpPr>
            <p:spPr>
              <a:xfrm flipH="1" rot="10800000">
                <a:off x="5447175" y="2385925"/>
                <a:ext cx="1861800" cy="66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12" name="Google Shape;1112;p103"/>
              <p:cNvCxnSpPr/>
              <p:nvPr/>
            </p:nvCxnSpPr>
            <p:spPr>
              <a:xfrm flipH="1" rot="10800000">
                <a:off x="5470975" y="2288475"/>
                <a:ext cx="1833000" cy="37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3" name="Google Shape;1113;p103"/>
              <p:cNvSpPr txBox="1"/>
              <p:nvPr/>
            </p:nvSpPr>
            <p:spPr>
              <a:xfrm>
                <a:off x="5026425" y="651500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1114" name="Google Shape;1114;p103"/>
              <p:cNvSpPr txBox="1"/>
              <p:nvPr/>
            </p:nvSpPr>
            <p:spPr>
              <a:xfrm>
                <a:off x="7377875" y="1876600"/>
                <a:ext cx="780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1115" name="Google Shape;1115;p103"/>
              <p:cNvSpPr txBox="1"/>
              <p:nvPr/>
            </p:nvSpPr>
            <p:spPr>
              <a:xfrm>
                <a:off x="5026425" y="15870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1116" name="Google Shape;1116;p103"/>
              <p:cNvCxnSpPr/>
              <p:nvPr/>
            </p:nvCxnSpPr>
            <p:spPr>
              <a:xfrm>
                <a:off x="5496275" y="1824400"/>
                <a:ext cx="1831200" cy="22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7" name="Google Shape;1117;p103"/>
              <p:cNvSpPr txBox="1"/>
              <p:nvPr/>
            </p:nvSpPr>
            <p:spPr>
              <a:xfrm rot="5400000">
                <a:off x="4925925" y="22548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  <p:sp>
        <p:nvSpPr>
          <p:cNvPr id="1118" name="Google Shape;1118;p103"/>
          <p:cNvSpPr txBox="1"/>
          <p:nvPr/>
        </p:nvSpPr>
        <p:spPr>
          <a:xfrm>
            <a:off x="658675" y="458025"/>
            <a:ext cx="26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assessment</a:t>
            </a:r>
            <a:endParaRPr sz="1800"/>
          </a:p>
        </p:txBody>
      </p:sp>
      <p:sp>
        <p:nvSpPr>
          <p:cNvPr id="1119" name="Google Shape;1119;p103"/>
          <p:cNvSpPr txBox="1"/>
          <p:nvPr/>
        </p:nvSpPr>
        <p:spPr>
          <a:xfrm>
            <a:off x="4938025" y="458025"/>
            <a:ext cx="36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 &amp; feature selection</a:t>
            </a:r>
            <a:endParaRPr sz="1200"/>
          </a:p>
        </p:txBody>
      </p:sp>
      <p:sp>
        <p:nvSpPr>
          <p:cNvPr id="1120" name="Google Shape;1120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104"/>
          <p:cNvGrpSpPr/>
          <p:nvPr/>
        </p:nvGrpSpPr>
        <p:grpSpPr>
          <a:xfrm>
            <a:off x="3815756" y="722858"/>
            <a:ext cx="3439855" cy="2675355"/>
            <a:chOff x="843925" y="570450"/>
            <a:chExt cx="2873250" cy="2110900"/>
          </a:xfrm>
        </p:grpSpPr>
        <p:cxnSp>
          <p:nvCxnSpPr>
            <p:cNvPr id="1126" name="Google Shape;1126;p104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7" name="Google Shape;1127;p104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8" name="Google Shape;1128;p104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9" name="Google Shape;1129;p104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0" name="Google Shape;1130;p104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1" name="Google Shape;1131;p104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32" name="Google Shape;1132;p104"/>
            <p:cNvSpPr txBox="1"/>
            <p:nvPr/>
          </p:nvSpPr>
          <p:spPr>
            <a:xfrm>
              <a:off x="843925" y="1574650"/>
              <a:ext cx="9603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</a:t>
              </a:r>
              <a:endParaRPr sz="1700"/>
            </a:p>
          </p:txBody>
        </p:sp>
        <p:sp>
          <p:nvSpPr>
            <p:cNvPr id="1133" name="Google Shape;1133;p104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1</a:t>
              </a:r>
              <a:endParaRPr baseline="-25000" sz="1800"/>
            </a:p>
          </p:txBody>
        </p:sp>
        <p:sp>
          <p:nvSpPr>
            <p:cNvPr id="1134" name="Google Shape;1134;p104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2</a:t>
              </a:r>
              <a:endParaRPr baseline="-25000" sz="1800"/>
            </a:p>
          </p:txBody>
        </p:sp>
        <p:sp>
          <p:nvSpPr>
            <p:cNvPr id="1135" name="Google Shape;1135;p104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3</a:t>
              </a:r>
              <a:endParaRPr baseline="-25000" sz="1800"/>
            </a:p>
          </p:txBody>
        </p:sp>
        <p:sp>
          <p:nvSpPr>
            <p:cNvPr id="1136" name="Google Shape;1136;p104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1137" name="Google Shape;1137;p104"/>
          <p:cNvGrpSpPr/>
          <p:nvPr/>
        </p:nvGrpSpPr>
        <p:grpSpPr>
          <a:xfrm>
            <a:off x="860007" y="613314"/>
            <a:ext cx="3149629" cy="3014864"/>
            <a:chOff x="860007" y="613314"/>
            <a:chExt cx="3149629" cy="3014864"/>
          </a:xfrm>
        </p:grpSpPr>
        <p:grpSp>
          <p:nvGrpSpPr>
            <p:cNvPr id="1138" name="Google Shape;1138;p104"/>
            <p:cNvGrpSpPr/>
            <p:nvPr/>
          </p:nvGrpSpPr>
          <p:grpSpPr>
            <a:xfrm>
              <a:off x="860007" y="613314"/>
              <a:ext cx="3149629" cy="2802718"/>
              <a:chOff x="5026425" y="923288"/>
              <a:chExt cx="3064438" cy="2235201"/>
            </a:xfrm>
          </p:grpSpPr>
          <p:sp>
            <p:nvSpPr>
              <p:cNvPr id="1139" name="Google Shape;1139;p104"/>
              <p:cNvSpPr txBox="1"/>
              <p:nvPr/>
            </p:nvSpPr>
            <p:spPr>
              <a:xfrm>
                <a:off x="5026425" y="1331384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</a:t>
                </a:r>
                <a:r>
                  <a:rPr baseline="-25000" lang="en" sz="1800"/>
                  <a:t>2</a:t>
                </a:r>
                <a:endParaRPr baseline="-25000" sz="1800"/>
              </a:p>
            </p:txBody>
          </p:sp>
          <p:grpSp>
            <p:nvGrpSpPr>
              <p:cNvPr id="1140" name="Google Shape;1140;p104"/>
              <p:cNvGrpSpPr/>
              <p:nvPr/>
            </p:nvGrpSpPr>
            <p:grpSpPr>
              <a:xfrm>
                <a:off x="5026425" y="923288"/>
                <a:ext cx="3064438" cy="2235201"/>
                <a:chOff x="5026425" y="770888"/>
                <a:chExt cx="3064438" cy="2235201"/>
              </a:xfrm>
            </p:grpSpPr>
            <p:cxnSp>
              <p:nvCxnSpPr>
                <p:cNvPr id="1141" name="Google Shape;1141;p104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42" name="Google Shape;1142;p104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43" name="Google Shape;1143;p104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44" name="Google Shape;1144;p104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45" name="Google Shape;1145;p104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146" name="Google Shape;1146;p104"/>
                <p:cNvSpPr txBox="1"/>
                <p:nvPr/>
              </p:nvSpPr>
              <p:spPr>
                <a:xfrm>
                  <a:off x="5026425" y="770888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1</a:t>
                  </a:r>
                  <a:endParaRPr baseline="-25000" sz="1800"/>
                </a:p>
              </p:txBody>
            </p:sp>
            <p:sp>
              <p:nvSpPr>
                <p:cNvPr id="1147" name="Google Shape;1147;p104"/>
                <p:cNvSpPr txBox="1"/>
                <p:nvPr/>
              </p:nvSpPr>
              <p:spPr>
                <a:xfrm>
                  <a:off x="7309963" y="1893248"/>
                  <a:ext cx="7809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Y</a:t>
                  </a:r>
                  <a:endParaRPr sz="1500"/>
                </a:p>
              </p:txBody>
            </p:sp>
            <p:sp>
              <p:nvSpPr>
                <p:cNvPr id="1148" name="Google Shape;1148;p104"/>
                <p:cNvSpPr txBox="1"/>
                <p:nvPr/>
              </p:nvSpPr>
              <p:spPr>
                <a:xfrm>
                  <a:off x="5026425" y="1628563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3</a:t>
                  </a:r>
                  <a:endParaRPr baseline="-25000" sz="1800"/>
                </a:p>
              </p:txBody>
            </p:sp>
            <p:cxnSp>
              <p:nvCxnSpPr>
                <p:cNvPr id="1149" name="Google Shape;1149;p104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150" name="Google Shape;1150;p104"/>
                <p:cNvSpPr txBox="1"/>
                <p:nvPr/>
              </p:nvSpPr>
              <p:spPr>
                <a:xfrm rot="5400000">
                  <a:off x="4932075" y="2261013"/>
                  <a:ext cx="8151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/>
                    <a:t>...</a:t>
                  </a:r>
                  <a:endParaRPr b="1" sz="1800"/>
                </a:p>
              </p:txBody>
            </p:sp>
          </p:grpSp>
        </p:grpSp>
        <p:sp>
          <p:nvSpPr>
            <p:cNvPr id="1151" name="Google Shape;1151;p104"/>
            <p:cNvSpPr txBox="1"/>
            <p:nvPr/>
          </p:nvSpPr>
          <p:spPr>
            <a:xfrm>
              <a:off x="860007" y="3166478"/>
              <a:ext cx="837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sp>
        <p:nvSpPr>
          <p:cNvPr id="1152" name="Google Shape;1152;p104"/>
          <p:cNvSpPr txBox="1"/>
          <p:nvPr/>
        </p:nvSpPr>
        <p:spPr>
          <a:xfrm>
            <a:off x="6279698" y="3237755"/>
            <a:ext cx="9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r>
              <a:rPr baseline="-25000" lang="en" sz="1800"/>
              <a:t>p</a:t>
            </a:r>
            <a:endParaRPr baseline="-25000" sz="1800"/>
          </a:p>
        </p:txBody>
      </p:sp>
      <p:sp>
        <p:nvSpPr>
          <p:cNvPr id="1153" name="Google Shape;1153;p104"/>
          <p:cNvSpPr txBox="1"/>
          <p:nvPr/>
        </p:nvSpPr>
        <p:spPr>
          <a:xfrm>
            <a:off x="691625" y="213125"/>
            <a:ext cx="33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Prediction and Feature Selection</a:t>
            </a:r>
            <a:endParaRPr sz="1600"/>
          </a:p>
        </p:txBody>
      </p:sp>
      <p:sp>
        <p:nvSpPr>
          <p:cNvPr id="1154" name="Google Shape;1154;p104"/>
          <p:cNvSpPr txBox="1"/>
          <p:nvPr/>
        </p:nvSpPr>
        <p:spPr>
          <a:xfrm>
            <a:off x="4417650" y="213125"/>
            <a:ext cx="36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Assessment</a:t>
            </a:r>
            <a:endParaRPr sz="1600"/>
          </a:p>
        </p:txBody>
      </p:sp>
      <p:sp>
        <p:nvSpPr>
          <p:cNvPr id="1155" name="Google Shape;1155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/>
        </p:nvSpPr>
        <p:spPr>
          <a:xfrm>
            <a:off x="483900" y="3572375"/>
            <a:ext cx="8348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“aa” and “ao” (n=30=15+15)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367170" y="579158"/>
            <a:ext cx="5565185" cy="3104212"/>
            <a:chOff x="-101158" y="1933946"/>
            <a:chExt cx="5613460" cy="3266904"/>
          </a:xfrm>
        </p:grpSpPr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4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5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types of questions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161" name="Google Shape;1161;p105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 assessment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anti-cancer drug change the expression of genes in tumor tissue? If yes, which genes?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Are genes differentially expressed in different mice strains?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antipsychotic drug lead to improvements to negative symptoms and cognitive functioning (as assessed via various tests)?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2" name="Google Shape;1162;p105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Prediction &amp; feature selection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genes are most predictive for disease outcome?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Can we predict phonemes based on digitized speech data?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patient characteristics are risk factors for myocardial infarction (heart attack)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3" name="Google Shape;1163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6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Lernziele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169" name="Google Shape;1169;p106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Vorhersage &amp; Variablenselektion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Multiple Lineare Regression und kleinste Quadrate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Überanpassung und Kollinearität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Vorhersagefehler, Kreuzvalidierung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Subset-, Ridge- und Lasso Regression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Logistische Regression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Glmnet und Boosting</a:t>
            </a:r>
            <a:endParaRPr sz="1600"/>
          </a:p>
        </p:txBody>
      </p:sp>
      <p:sp>
        <p:nvSpPr>
          <p:cNvPr id="1170" name="Google Shape;1170;p106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Variablen Bewertung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Hypothesentest und Multiples Testen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Alpha-Fehler und FWER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Bonferroni- und FDR-Korrektur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Volcano-Plot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Varianzschrumpfung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71" name="Google Shape;117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25" y="881775"/>
            <a:ext cx="3223574" cy="32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07"/>
          <p:cNvSpPr txBox="1"/>
          <p:nvPr/>
        </p:nvSpPr>
        <p:spPr>
          <a:xfrm>
            <a:off x="504900" y="4182700"/>
            <a:ext cx="406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Geraden an die Datenpunkte</a:t>
            </a:r>
            <a:endParaRPr sz="1600"/>
          </a:p>
        </p:txBody>
      </p:sp>
      <p:sp>
        <p:nvSpPr>
          <p:cNvPr id="1178" name="Google Shape;1178;p107"/>
          <p:cNvSpPr txBox="1"/>
          <p:nvPr/>
        </p:nvSpPr>
        <p:spPr>
          <a:xfrm>
            <a:off x="5768875" y="4075200"/>
            <a:ext cx="322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p-dimensional Hyperebene im angepasst an die Datenpunkte: </a:t>
            </a:r>
            <a:endParaRPr sz="1600"/>
          </a:p>
        </p:txBody>
      </p:sp>
      <p:pic>
        <p:nvPicPr>
          <p:cNvPr descr="(y_{i},x_{1i},\ldots,x_{pi})" id="1179" name="Google Shape;1179;p10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49" y="4613800"/>
            <a:ext cx="1659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i})" id="1180" name="Google Shape;1180;p10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535" y="4512100"/>
            <a:ext cx="855866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75" y="909950"/>
            <a:ext cx="2885075" cy="2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07"/>
          <p:cNvSpPr txBox="1"/>
          <p:nvPr/>
        </p:nvSpPr>
        <p:spPr>
          <a:xfrm>
            <a:off x="286675" y="134925"/>
            <a:ext cx="4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Methode Kleinster Quadrate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183" name="Google Shape;118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8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1189" name="Google Shape;11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8"/>
          <p:cNvSpPr txBox="1"/>
          <p:nvPr/>
        </p:nvSpPr>
        <p:spPr>
          <a:xfrm>
            <a:off x="563750" y="350782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   ist die orthogonale Projektion von </a:t>
            </a:r>
            <a:r>
              <a:rPr b="1" lang="en"/>
              <a:t>y </a:t>
            </a:r>
            <a:r>
              <a:rPr lang="en"/>
              <a:t>auf den Spaltenraum der Matrix </a:t>
            </a:r>
            <a:r>
              <a:rPr b="1" lang="en"/>
              <a:t>X</a:t>
            </a:r>
            <a:r>
              <a:rPr lang="en"/>
              <a:t>.</a:t>
            </a:r>
            <a:endParaRPr/>
          </a:p>
        </p:txBody>
      </p:sp>
      <p:pic>
        <p:nvPicPr>
          <p:cNvPr descr="{\bf{y}}=(y_1,\ldots,y_n)" id="1191" name="Google Shape;1191;p10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215" y="135807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1192" name="Google Shape;1192;p10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949" y="1011725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08"/>
          <p:cNvSpPr txBox="1"/>
          <p:nvPr/>
        </p:nvSpPr>
        <p:spPr>
          <a:xfrm>
            <a:off x="490275" y="220592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08"/>
          <p:cNvSpPr txBox="1"/>
          <p:nvPr/>
        </p:nvSpPr>
        <p:spPr>
          <a:xfrm>
            <a:off x="490275" y="9578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1195" name="Google Shape;1195;p108"/>
          <p:cNvSpPr txBox="1"/>
          <p:nvPr/>
        </p:nvSpPr>
        <p:spPr>
          <a:xfrm>
            <a:off x="969125" y="220592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align*}&#10;\hat{\bf y}&amp;=\bf X^T\hat\beta\\&#10;&amp;=\bf X^T(\bf X^T \bf X)^{-1}\bf X^T \bf y\\&#10;&amp;=\bf H \bf y.&#10;\end{align*}" id="1196" name="Google Shape;1196;p10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473" y="2119375"/>
            <a:ext cx="258031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08"/>
          <p:cNvSpPr txBox="1"/>
          <p:nvPr/>
        </p:nvSpPr>
        <p:spPr>
          <a:xfrm>
            <a:off x="490275" y="203900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id="1198" name="Google Shape;119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750" y="3538725"/>
            <a:ext cx="256125" cy="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Schrumpfung in Richtung der Hauptachsen</a:t>
            </a:r>
            <a:endParaRPr sz="2730"/>
          </a:p>
        </p:txBody>
      </p:sp>
      <p:sp>
        <p:nvSpPr>
          <p:cNvPr id="1205" name="Google Shape;1205;p10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Finde die Hauptachsen mittels der Singulärwertzerlegung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V</a:t>
            </a:r>
            <a:r>
              <a:rPr lang="en" sz="1500"/>
              <a:t>:  Hauptachsenrichtungen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</a:t>
            </a:r>
            <a:r>
              <a:rPr lang="en" sz="1500"/>
              <a:t>: Spaltenraum von X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UD</a:t>
            </a:r>
            <a:r>
              <a:rPr lang="en" sz="1500"/>
              <a:t>: Hauptachsen von X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Singulärwerte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Ridge Regression</a:t>
            </a:r>
            <a:endParaRPr sz="1500"/>
          </a:p>
        </p:txBody>
      </p:sp>
      <p:pic>
        <p:nvPicPr>
          <p:cNvPr id="1207" name="Google Shape;120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" y="994600"/>
            <a:ext cx="4190975" cy="388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=UDV^T}" id="1208" name="Google Shape;1208;p10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048" y="1536500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\hat y}^{\rm Ridge}=\sum_{j=1}^{p}{\bf u}_j \frac{d_j^2}{d_j^2+\lambda}{\bf u}_j^T {\bf y}." id="1209" name="Google Shape;1209;p10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750" y="3613000"/>
            <a:ext cx="3139800" cy="6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09"/>
          <p:cNvSpPr/>
          <p:nvPr/>
        </p:nvSpPr>
        <p:spPr>
          <a:xfrm>
            <a:off x="7407725" y="3489013"/>
            <a:ext cx="5487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_1 \geq \ldots \geq d_p\geq 0" id="1211" name="Google Shape;1211;p10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915" y="2939101"/>
            <a:ext cx="1755986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109"/>
          <p:cNvSpPr txBox="1"/>
          <p:nvPr/>
        </p:nvSpPr>
        <p:spPr>
          <a:xfrm>
            <a:off x="4908150" y="4341700"/>
            <a:ext cx="411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Varianz)</a:t>
            </a:r>
            <a:endParaRPr sz="1600">
              <a:solidFill>
                <a:schemeClr val="accent1"/>
              </a:solidFill>
            </a:endParaRPr>
          </a:p>
        </p:txBody>
      </p:sp>
      <p:cxnSp>
        <p:nvCxnSpPr>
          <p:cNvPr id="1214" name="Google Shape;1214;p109"/>
          <p:cNvCxnSpPr/>
          <p:nvPr/>
        </p:nvCxnSpPr>
        <p:spPr>
          <a:xfrm flipH="1" rot="10800000">
            <a:off x="2257875" y="2500725"/>
            <a:ext cx="202500" cy="26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5" name="Google Shape;1215;p109"/>
          <p:cNvCxnSpPr/>
          <p:nvPr/>
        </p:nvCxnSpPr>
        <p:spPr>
          <a:xfrm>
            <a:off x="2258175" y="2779975"/>
            <a:ext cx="242700" cy="1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109"/>
          <p:cNvSpPr txBox="1"/>
          <p:nvPr/>
        </p:nvSpPr>
        <p:spPr>
          <a:xfrm>
            <a:off x="2141625" y="217155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1</a:t>
            </a:r>
            <a:endParaRPr b="1" baseline="-25000">
              <a:solidFill>
                <a:srgbClr val="FF0000"/>
              </a:solidFill>
            </a:endParaRPr>
          </a:p>
        </p:txBody>
      </p:sp>
      <p:sp>
        <p:nvSpPr>
          <p:cNvPr id="1217" name="Google Shape;1217;p109"/>
          <p:cNvSpPr txBox="1"/>
          <p:nvPr/>
        </p:nvSpPr>
        <p:spPr>
          <a:xfrm>
            <a:off x="2257875" y="287070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2</a:t>
            </a:r>
            <a:endParaRPr b="1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0"/>
          <p:cNvSpPr txBox="1"/>
          <p:nvPr/>
        </p:nvSpPr>
        <p:spPr>
          <a:xfrm>
            <a:off x="388150" y="3933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Methode Kleinster Quadrate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223" name="Google Shape;1223;p110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Schätzung der Regressions Koeffizienten mittels der “Methode Kleinster Quadrate” (Ordinary Least Squares, OLS) </a:t>
            </a:r>
            <a:endParaRPr sz="1600"/>
          </a:p>
        </p:txBody>
      </p:sp>
      <p:pic>
        <p:nvPicPr>
          <p:cNvPr id="1224" name="Google Shape;122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" y="3086299"/>
            <a:ext cx="4915050" cy="130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1225" name="Google Shape;1225;p11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75" y="18972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10"/>
          <p:cNvSpPr txBox="1"/>
          <p:nvPr/>
        </p:nvSpPr>
        <p:spPr>
          <a:xfrm>
            <a:off x="5590575" y="1931525"/>
            <a:ext cx="274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Optimierungsproblem: “Finde das Argument des Minimums”</a:t>
            </a:r>
            <a:endParaRPr sz="1800"/>
          </a:p>
        </p:txBody>
      </p:sp>
      <p:sp>
        <p:nvSpPr>
          <p:cNvPr id="1227" name="Google Shape;1227;p110"/>
          <p:cNvSpPr txBox="1"/>
          <p:nvPr/>
        </p:nvSpPr>
        <p:spPr>
          <a:xfrm>
            <a:off x="5554300" y="3357150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 (*)</a:t>
            </a:r>
            <a:endParaRPr sz="1800"/>
          </a:p>
        </p:txBody>
      </p:sp>
      <p:sp>
        <p:nvSpPr>
          <p:cNvPr id="1228" name="Google Shape;1228;p110"/>
          <p:cNvSpPr txBox="1"/>
          <p:nvPr/>
        </p:nvSpPr>
        <p:spPr>
          <a:xfrm>
            <a:off x="5554300" y="4358400"/>
            <a:ext cx="3642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Notiz: viele statistischen Verfahren haben keine geschlossene Lösung und müssen “numerisch” approximiert werden </a:t>
            </a:r>
            <a:endParaRPr sz="1300"/>
          </a:p>
        </p:txBody>
      </p:sp>
      <p:sp>
        <p:nvSpPr>
          <p:cNvPr id="1229" name="Google Shape;1229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1"/>
          <p:cNvSpPr txBox="1"/>
          <p:nvPr/>
        </p:nvSpPr>
        <p:spPr>
          <a:xfrm>
            <a:off x="323950" y="18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Best Subset- und Schrittweise Regression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235" name="Google Shape;1235;p111"/>
          <p:cNvSpPr txBox="1"/>
          <p:nvPr/>
        </p:nvSpPr>
        <p:spPr>
          <a:xfrm>
            <a:off x="388350" y="774225"/>
            <a:ext cx="83673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Multiple Linear Regression anhand einer Subgruppe “S” von Kovariablen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36" name="Google Shape;123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0" y="1285725"/>
            <a:ext cx="6922700" cy="9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11"/>
          <p:cNvSpPr txBox="1"/>
          <p:nvPr/>
        </p:nvSpPr>
        <p:spPr>
          <a:xfrm>
            <a:off x="388350" y="2054275"/>
            <a:ext cx="80706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 gibt verschieden Verfahren zur Generierung von Subgruppen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Vorwärtsselektion</a:t>
            </a:r>
            <a:r>
              <a:rPr lang="en" sz="1600"/>
              <a:t>: starte mit “leerem Modell”, füge wichtige Variablen schrittweise hinzu (F-Statistik)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Rückwärtsselektion</a:t>
            </a:r>
            <a:r>
              <a:rPr lang="en" sz="1600"/>
              <a:t>: starte mit “vollem Modell”, eliminiere schrittweise weniger wichtige Variablen (F-statistik)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Alle Subset-Selektion</a:t>
            </a:r>
            <a:r>
              <a:rPr lang="en" sz="1600"/>
              <a:t> 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Sequenz von Subgruppen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descr="S_1, S_2,\ldots,S_K" id="1238" name="Google Shape;1238;p11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93" y="4320850"/>
            <a:ext cx="1894332" cy="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11"/>
          <p:cNvSpPr txBox="1"/>
          <p:nvPr/>
        </p:nvSpPr>
        <p:spPr>
          <a:xfrm>
            <a:off x="5228675" y="4218475"/>
            <a:ext cx="41757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→ Wähle das “Beste” Modell (Subgruppe)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Zum Beispiel: AIC, Cp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40" name="Google Shape;1240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 with high-dimensional data</a:t>
            </a:r>
            <a:endParaRPr/>
          </a:p>
        </p:txBody>
      </p:sp>
      <p:grpSp>
        <p:nvGrpSpPr>
          <p:cNvPr id="1246" name="Google Shape;1246;p112"/>
          <p:cNvGrpSpPr/>
          <p:nvPr/>
        </p:nvGrpSpPr>
        <p:grpSpPr>
          <a:xfrm>
            <a:off x="5086350" y="2551176"/>
            <a:ext cx="3314700" cy="1039612"/>
            <a:chOff x="6781800" y="3401568"/>
            <a:chExt cx="4419600" cy="1386149"/>
          </a:xfrm>
        </p:grpSpPr>
        <p:sp>
          <p:nvSpPr>
            <p:cNvPr id="1247" name="Google Shape;1247;p112"/>
            <p:cNvSpPr txBox="1"/>
            <p:nvPr/>
          </p:nvSpPr>
          <p:spPr>
            <a:xfrm>
              <a:off x="7826761" y="4079717"/>
              <a:ext cx="245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</a:rPr>
                <a:t>Prediction Cross-validation</a:t>
              </a:r>
              <a:endParaRPr sz="1100"/>
            </a:p>
          </p:txBody>
        </p:sp>
        <p:sp>
          <p:nvSpPr>
            <p:cNvPr id="1248" name="Google Shape;1248;p112"/>
            <p:cNvSpPr/>
            <p:nvPr/>
          </p:nvSpPr>
          <p:spPr>
            <a:xfrm>
              <a:off x="6781800" y="3401568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112"/>
          <p:cNvGrpSpPr/>
          <p:nvPr/>
        </p:nvGrpSpPr>
        <p:grpSpPr>
          <a:xfrm>
            <a:off x="3367164" y="3002300"/>
            <a:ext cx="2652668" cy="1887785"/>
            <a:chOff x="4630750" y="4050395"/>
            <a:chExt cx="3182565" cy="2095211"/>
          </a:xfrm>
        </p:grpSpPr>
        <p:sp>
          <p:nvSpPr>
            <p:cNvPr id="1250" name="Google Shape;1250;p112"/>
            <p:cNvSpPr txBox="1"/>
            <p:nvPr/>
          </p:nvSpPr>
          <p:spPr>
            <a:xfrm>
              <a:off x="5172932" y="4050395"/>
              <a:ext cx="23082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Lasso - and Ridge R</a:t>
              </a:r>
              <a:r>
                <a:rPr lang="en" sz="1500">
                  <a:solidFill>
                    <a:schemeClr val="dk1"/>
                  </a:solidFill>
                </a:rPr>
                <a:t>egression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1" name="Google Shape;1251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30750" y="5055777"/>
              <a:ext cx="3182565" cy="10898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2" name="Google Shape;1252;p112"/>
          <p:cNvGrpSpPr/>
          <p:nvPr/>
        </p:nvGrpSpPr>
        <p:grpSpPr>
          <a:xfrm>
            <a:off x="3429226" y="899729"/>
            <a:ext cx="2528550" cy="1633871"/>
            <a:chOff x="4572301" y="1199639"/>
            <a:chExt cx="3371400" cy="2178494"/>
          </a:xfrm>
        </p:grpSpPr>
        <p:pic>
          <p:nvPicPr>
            <p:cNvPr id="1253" name="Google Shape;1253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385" y="1199639"/>
              <a:ext cx="2519807" cy="166825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54" name="Google Shape;1254;p112"/>
            <p:cNvSpPr txBox="1"/>
            <p:nvPr/>
          </p:nvSpPr>
          <p:spPr>
            <a:xfrm>
              <a:off x="4572301" y="2998633"/>
              <a:ext cx="3371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Mathematics &amp; PhD statistics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5" name="Google Shape;1255;p112"/>
          <p:cNvGrpSpPr/>
          <p:nvPr/>
        </p:nvGrpSpPr>
        <p:grpSpPr>
          <a:xfrm>
            <a:off x="6172200" y="3878332"/>
            <a:ext cx="2857518" cy="1265139"/>
            <a:chOff x="8229600" y="5171109"/>
            <a:chExt cx="3810024" cy="1686852"/>
          </a:xfrm>
        </p:grpSpPr>
        <p:sp>
          <p:nvSpPr>
            <p:cNvPr id="1256" name="Google Shape;1256;p112"/>
            <p:cNvSpPr txBox="1"/>
            <p:nvPr/>
          </p:nvSpPr>
          <p:spPr>
            <a:xfrm>
              <a:off x="8715982" y="5502251"/>
              <a:ext cx="2895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Investigating molecular disease heterogeneity</a:t>
              </a:r>
              <a:endParaRPr b="1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12"/>
            <p:cNvSpPr/>
            <p:nvPr/>
          </p:nvSpPr>
          <p:spPr>
            <a:xfrm>
              <a:off x="8229600" y="5171109"/>
              <a:ext cx="3810024" cy="1686852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8" name="Google Shape;1258;p112"/>
          <p:cNvSpPr txBox="1"/>
          <p:nvPr/>
        </p:nvSpPr>
        <p:spPr>
          <a:xfrm>
            <a:off x="7543800" y="2985788"/>
            <a:ext cx="1657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L1-penalization for g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raphical </a:t>
            </a:r>
            <a:r>
              <a:rPr lang="en" sz="1500">
                <a:solidFill>
                  <a:schemeClr val="dk1"/>
                </a:solidFill>
              </a:rPr>
              <a:t>m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odels &amp; </a:t>
            </a:r>
            <a:r>
              <a:rPr lang="en" sz="1500">
                <a:solidFill>
                  <a:schemeClr val="dk1"/>
                </a:solidFill>
              </a:rPr>
              <a:t>mixture models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9" name="Google Shape;1259;p112"/>
          <p:cNvGrpSpPr/>
          <p:nvPr/>
        </p:nvGrpSpPr>
        <p:grpSpPr>
          <a:xfrm>
            <a:off x="6789026" y="899116"/>
            <a:ext cx="1919661" cy="1606434"/>
            <a:chOff x="6789026" y="899116"/>
            <a:chExt cx="1919661" cy="1606434"/>
          </a:xfrm>
        </p:grpSpPr>
        <p:pic>
          <p:nvPicPr>
            <p:cNvPr id="1260" name="Google Shape;1260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39767" y="899116"/>
              <a:ext cx="1868920" cy="127258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61" name="Google Shape;1261;p112"/>
            <p:cNvSpPr txBox="1"/>
            <p:nvPr/>
          </p:nvSpPr>
          <p:spPr>
            <a:xfrm>
              <a:off x="6789026" y="2220850"/>
              <a:ext cx="18690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yrs Postdoc at NKI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2" name="Google Shape;1262;p112"/>
          <p:cNvGrpSpPr/>
          <p:nvPr/>
        </p:nvGrpSpPr>
        <p:grpSpPr>
          <a:xfrm>
            <a:off x="171449" y="3878332"/>
            <a:ext cx="2800332" cy="1258497"/>
            <a:chOff x="228599" y="5171109"/>
            <a:chExt cx="3733776" cy="1677996"/>
          </a:xfrm>
        </p:grpSpPr>
        <p:sp>
          <p:nvSpPr>
            <p:cNvPr id="1263" name="Google Shape;1263;p112"/>
            <p:cNvSpPr txBox="1"/>
            <p:nvPr/>
          </p:nvSpPr>
          <p:spPr>
            <a:xfrm>
              <a:off x="609600" y="5638800"/>
              <a:ext cx="3048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Biomarker analysis in early drug development</a:t>
              </a:r>
              <a:endParaRPr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12"/>
            <p:cNvSpPr/>
            <p:nvPr/>
          </p:nvSpPr>
          <p:spPr>
            <a:xfrm>
              <a:off x="228599" y="5171109"/>
              <a:ext cx="3733776" cy="1677996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112"/>
          <p:cNvGrpSpPr/>
          <p:nvPr/>
        </p:nvGrpSpPr>
        <p:grpSpPr>
          <a:xfrm>
            <a:off x="91796" y="2551274"/>
            <a:ext cx="3993645" cy="1338024"/>
            <a:chOff x="122395" y="3401699"/>
            <a:chExt cx="5324860" cy="1784032"/>
          </a:xfrm>
        </p:grpSpPr>
        <p:sp>
          <p:nvSpPr>
            <p:cNvPr id="1266" name="Google Shape;1266;p112"/>
            <p:cNvSpPr/>
            <p:nvPr/>
          </p:nvSpPr>
          <p:spPr>
            <a:xfrm rot="10800000">
              <a:off x="1027655" y="3401699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12"/>
            <p:cNvSpPr txBox="1"/>
            <p:nvPr/>
          </p:nvSpPr>
          <p:spPr>
            <a:xfrm>
              <a:off x="2590800" y="4169933"/>
              <a:ext cx="207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Multiple testing</a:t>
              </a:r>
              <a:endParaRPr sz="1100"/>
            </a:p>
          </p:txBody>
        </p:sp>
        <p:sp>
          <p:nvSpPr>
            <p:cNvPr id="1268" name="Google Shape;1268;p112"/>
            <p:cNvSpPr txBox="1"/>
            <p:nvPr/>
          </p:nvSpPr>
          <p:spPr>
            <a:xfrm>
              <a:off x="122395" y="4169931"/>
              <a:ext cx="2286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Bayesian inference &amp; Shrinkage</a:t>
              </a:r>
              <a:endParaRPr sz="1100"/>
            </a:p>
          </p:txBody>
        </p:sp>
      </p:grpSp>
      <p:grpSp>
        <p:nvGrpSpPr>
          <p:cNvPr id="1269" name="Google Shape;1269;p112"/>
          <p:cNvGrpSpPr/>
          <p:nvPr/>
        </p:nvGrpSpPr>
        <p:grpSpPr>
          <a:xfrm>
            <a:off x="375422" y="894750"/>
            <a:ext cx="2206353" cy="1605575"/>
            <a:chOff x="500563" y="1193000"/>
            <a:chExt cx="2941804" cy="2140767"/>
          </a:xfrm>
        </p:grpSpPr>
        <p:pic>
          <p:nvPicPr>
            <p:cNvPr id="1270" name="Google Shape;1270;p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0563" y="1193000"/>
              <a:ext cx="2554325" cy="168602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71" name="Google Shape;1271;p112"/>
            <p:cNvSpPr txBox="1"/>
            <p:nvPr/>
          </p:nvSpPr>
          <p:spPr>
            <a:xfrm>
              <a:off x="500567" y="2954267"/>
              <a:ext cx="2941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yrs HTA, </a:t>
              </a:r>
              <a:r>
                <a:rPr lang="en">
                  <a:solidFill>
                    <a:schemeClr val="dk1"/>
                  </a:solidFill>
                </a:rPr>
                <a:t>4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½ yrs pRED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2" name="Google Shape;1272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